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6"/>
  </p:notesMasterIdLst>
  <p:sldIdLst>
    <p:sldId id="350" r:id="rId2"/>
    <p:sldId id="256" r:id="rId3"/>
    <p:sldId id="257" r:id="rId4"/>
    <p:sldId id="258" r:id="rId5"/>
    <p:sldId id="259" r:id="rId6"/>
    <p:sldId id="260" r:id="rId7"/>
    <p:sldId id="261" r:id="rId8"/>
    <p:sldId id="262" r:id="rId9"/>
    <p:sldId id="263" r:id="rId10"/>
    <p:sldId id="264" r:id="rId11"/>
    <p:sldId id="265" r:id="rId12"/>
    <p:sldId id="266" r:id="rId13"/>
    <p:sldId id="269" r:id="rId14"/>
    <p:sldId id="270" r:id="rId15"/>
    <p:sldId id="268" r:id="rId16"/>
    <p:sldId id="271" r:id="rId17"/>
    <p:sldId id="272" r:id="rId18"/>
    <p:sldId id="273" r:id="rId19"/>
    <p:sldId id="274" r:id="rId20"/>
    <p:sldId id="275" r:id="rId21"/>
    <p:sldId id="276" r:id="rId22"/>
    <p:sldId id="277" r:id="rId23"/>
    <p:sldId id="278" r:id="rId24"/>
    <p:sldId id="279" r:id="rId25"/>
    <p:sldId id="280" r:id="rId26"/>
    <p:sldId id="284" r:id="rId27"/>
    <p:sldId id="281" r:id="rId28"/>
    <p:sldId id="344" r:id="rId29"/>
    <p:sldId id="354" r:id="rId30"/>
    <p:sldId id="355" r:id="rId31"/>
    <p:sldId id="352" r:id="rId32"/>
    <p:sldId id="351" r:id="rId33"/>
    <p:sldId id="356" r:id="rId34"/>
    <p:sldId id="357" r:id="rId35"/>
    <p:sldId id="345" r:id="rId36"/>
    <p:sldId id="346" r:id="rId37"/>
    <p:sldId id="34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77" r:id="rId58"/>
    <p:sldId id="378" r:id="rId59"/>
    <p:sldId id="379" r:id="rId60"/>
    <p:sldId id="380" r:id="rId61"/>
    <p:sldId id="381" r:id="rId62"/>
    <p:sldId id="382" r:id="rId63"/>
    <p:sldId id="383" r:id="rId64"/>
    <p:sldId id="384" r:id="rId65"/>
    <p:sldId id="385" r:id="rId66"/>
    <p:sldId id="386" r:id="rId67"/>
    <p:sldId id="387" r:id="rId68"/>
    <p:sldId id="388" r:id="rId69"/>
    <p:sldId id="389" r:id="rId70"/>
    <p:sldId id="390" r:id="rId71"/>
    <p:sldId id="391" r:id="rId72"/>
    <p:sldId id="392" r:id="rId73"/>
    <p:sldId id="393" r:id="rId74"/>
    <p:sldId id="394" r:id="rId75"/>
    <p:sldId id="395" r:id="rId76"/>
    <p:sldId id="396" r:id="rId77"/>
    <p:sldId id="397" r:id="rId78"/>
    <p:sldId id="398" r:id="rId79"/>
    <p:sldId id="326" r:id="rId80"/>
    <p:sldId id="325" r:id="rId81"/>
    <p:sldId id="327" r:id="rId82"/>
    <p:sldId id="328" r:id="rId83"/>
    <p:sldId id="329" r:id="rId84"/>
    <p:sldId id="330" r:id="rId85"/>
    <p:sldId id="331" r:id="rId86"/>
    <p:sldId id="332" r:id="rId87"/>
    <p:sldId id="333" r:id="rId88"/>
    <p:sldId id="334" r:id="rId89"/>
    <p:sldId id="335" r:id="rId90"/>
    <p:sldId id="336" r:id="rId91"/>
    <p:sldId id="337" r:id="rId92"/>
    <p:sldId id="340" r:id="rId93"/>
    <p:sldId id="339" r:id="rId94"/>
    <p:sldId id="341" r:id="rId95"/>
    <p:sldId id="338" r:id="rId96"/>
    <p:sldId id="342" r:id="rId97"/>
    <p:sldId id="343" r:id="rId98"/>
    <p:sldId id="399" r:id="rId99"/>
    <p:sldId id="400" r:id="rId100"/>
    <p:sldId id="401" r:id="rId101"/>
    <p:sldId id="402" r:id="rId102"/>
    <p:sldId id="403" r:id="rId103"/>
    <p:sldId id="404" r:id="rId104"/>
    <p:sldId id="405" r:id="rId105"/>
    <p:sldId id="406" r:id="rId106"/>
    <p:sldId id="407" r:id="rId107"/>
    <p:sldId id="416" r:id="rId108"/>
    <p:sldId id="408" r:id="rId109"/>
    <p:sldId id="409" r:id="rId110"/>
    <p:sldId id="410" r:id="rId111"/>
    <p:sldId id="411" r:id="rId112"/>
    <p:sldId id="412" r:id="rId113"/>
    <p:sldId id="413" r:id="rId114"/>
    <p:sldId id="414" r:id="rId115"/>
    <p:sldId id="415" r:id="rId116"/>
    <p:sldId id="417" r:id="rId117"/>
    <p:sldId id="418" r:id="rId118"/>
    <p:sldId id="419" r:id="rId119"/>
    <p:sldId id="420" r:id="rId120"/>
    <p:sldId id="421" r:id="rId121"/>
    <p:sldId id="422" r:id="rId122"/>
    <p:sldId id="423" r:id="rId123"/>
    <p:sldId id="424" r:id="rId124"/>
    <p:sldId id="425" r:id="rId125"/>
    <p:sldId id="426" r:id="rId126"/>
    <p:sldId id="427" r:id="rId127"/>
    <p:sldId id="428" r:id="rId128"/>
    <p:sldId id="429" r:id="rId129"/>
    <p:sldId id="430" r:id="rId130"/>
    <p:sldId id="431" r:id="rId131"/>
    <p:sldId id="432" r:id="rId132"/>
    <p:sldId id="433" r:id="rId133"/>
    <p:sldId id="434" r:id="rId134"/>
    <p:sldId id="435" r:id="rId135"/>
    <p:sldId id="436" r:id="rId136"/>
    <p:sldId id="437" r:id="rId137"/>
    <p:sldId id="438" r:id="rId138"/>
    <p:sldId id="439" r:id="rId139"/>
    <p:sldId id="440" r:id="rId140"/>
    <p:sldId id="441" r:id="rId141"/>
    <p:sldId id="442" r:id="rId142"/>
    <p:sldId id="443" r:id="rId143"/>
    <p:sldId id="444" r:id="rId144"/>
    <p:sldId id="445" r:id="rId145"/>
    <p:sldId id="446" r:id="rId146"/>
    <p:sldId id="447" r:id="rId147"/>
    <p:sldId id="448" r:id="rId148"/>
    <p:sldId id="449" r:id="rId149"/>
    <p:sldId id="450" r:id="rId150"/>
    <p:sldId id="451" r:id="rId151"/>
    <p:sldId id="452" r:id="rId152"/>
    <p:sldId id="453" r:id="rId153"/>
    <p:sldId id="454" r:id="rId154"/>
    <p:sldId id="455" r:id="rId155"/>
    <p:sldId id="456" r:id="rId156"/>
    <p:sldId id="457" r:id="rId157"/>
    <p:sldId id="458" r:id="rId158"/>
    <p:sldId id="459" r:id="rId159"/>
    <p:sldId id="460" r:id="rId160"/>
    <p:sldId id="461" r:id="rId161"/>
    <p:sldId id="462" r:id="rId162"/>
    <p:sldId id="463" r:id="rId163"/>
    <p:sldId id="282" r:id="rId164"/>
    <p:sldId id="283" r:id="rId165"/>
    <p:sldId id="285" r:id="rId166"/>
    <p:sldId id="286" r:id="rId167"/>
    <p:sldId id="287" r:id="rId168"/>
    <p:sldId id="288" r:id="rId169"/>
    <p:sldId id="289" r:id="rId170"/>
    <p:sldId id="290" r:id="rId171"/>
    <p:sldId id="291" r:id="rId172"/>
    <p:sldId id="292" r:id="rId173"/>
    <p:sldId id="293" r:id="rId174"/>
    <p:sldId id="294" r:id="rId175"/>
    <p:sldId id="295" r:id="rId176"/>
    <p:sldId id="296" r:id="rId177"/>
    <p:sldId id="297" r:id="rId178"/>
    <p:sldId id="298" r:id="rId179"/>
    <p:sldId id="299" r:id="rId180"/>
    <p:sldId id="300" r:id="rId181"/>
    <p:sldId id="301" r:id="rId182"/>
    <p:sldId id="302" r:id="rId183"/>
    <p:sldId id="303" r:id="rId184"/>
    <p:sldId id="304" r:id="rId185"/>
    <p:sldId id="305" r:id="rId186"/>
    <p:sldId id="306" r:id="rId187"/>
    <p:sldId id="307" r:id="rId188"/>
    <p:sldId id="308" r:id="rId189"/>
    <p:sldId id="309" r:id="rId190"/>
    <p:sldId id="310" r:id="rId191"/>
    <p:sldId id="311" r:id="rId192"/>
    <p:sldId id="312" r:id="rId193"/>
    <p:sldId id="313" r:id="rId194"/>
    <p:sldId id="314" r:id="rId195"/>
    <p:sldId id="315" r:id="rId196"/>
    <p:sldId id="316" r:id="rId197"/>
    <p:sldId id="317" r:id="rId198"/>
    <p:sldId id="318" r:id="rId199"/>
    <p:sldId id="319" r:id="rId200"/>
    <p:sldId id="320" r:id="rId201"/>
    <p:sldId id="321" r:id="rId202"/>
    <p:sldId id="322" r:id="rId203"/>
    <p:sldId id="323" r:id="rId204"/>
    <p:sldId id="324" r:id="rId205"/>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91" autoAdjust="0"/>
  </p:normalViewPr>
  <p:slideViewPr>
    <p:cSldViewPr snapToGrid="0">
      <p:cViewPr varScale="1">
        <p:scale>
          <a:sx n="61" d="100"/>
          <a:sy n="61" d="100"/>
        </p:scale>
        <p:origin x="99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0T07:00:42.135"/>
    </inkml:context>
    <inkml:brush xml:id="br0">
      <inkml:brushProperty name="width" value="0.05" units="cm"/>
      <inkml:brushProperty name="height" value="0.0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1:50:24.824"/>
    </inkml:context>
    <inkml:brush xml:id="br0">
      <inkml:brushProperty name="width" value="0.35" units="cm"/>
      <inkml:brushProperty name="height" value="0.35" units="cm"/>
      <inkml:brushProperty name="color" value="#66CC00"/>
    </inkml:brush>
  </inkml:definitions>
  <inkml:trace contextRef="#ctx0" brushRef="#br0">1 41 24575,'132'0'0,"232"30"0,198 84 0,-454-90 0,72 7 0,53 14 0,-192-36 0,-1-1 0,1-2 0,52 1 0,128-9 0,-78-1 0,24 4 0,178-3 0,-196-17 0,-94 10 0,77-2 0,-70 7 0,0-2 0,90-22 0,-85 14 0,117-10 0,5 4 0,32 0 0,611 22 0,-770-6 0,0-2 0,97-23 0,47-5 0,277 26 0,-270 12 0,1459-5 0,-1618-1 0,81-15 0,-80 8 0,77-2 0,-70 11 0,19 0 0,106-13 0,15-6 0,330 12 0,-289 10 0,717-3 0,-910 2 0,83 15 0,-78-8 0,57 1 0,164-11 0,86 3 0,-216 16 0,29 1 0,-2 0 0,-134-12 0,0-1 0,1-3 0,0-1 0,69-6 0,56-26 0,-83 14 0,85-7 0,422 17 0,-313 10 0,4604-4 0,-4816 2 0,79 15 0,-77-7 0,71 0 0,550-12 0,-675 2-341,1 1 0,-1 0-1,24 4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1:50:33.800"/>
    </inkml:context>
    <inkml:brush xml:id="br0">
      <inkml:brushProperty name="width" value="0.35" units="cm"/>
      <inkml:brushProperty name="height" value="0.35" units="cm"/>
      <inkml:brushProperty name="color" value="#66CC00"/>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1T11:52:24.03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0 310,'46'-2,"56"-8,2-2,675-3,-494 38,-143-10,14 2,277 13,888-30,-1078 21,-37-1,605-15,-419-5,-26-18,-34 1,-227 18,413-20,808-151,-703 86,-442 67,268 8,-386 9,89-14,37-2,410 17,-281 3,-202 1,158 26,112 42,-319-57,-11-1,1-2,97 4,-106-12,65 12,-63-7,59 3,123-11,230 14,375 72,197-67,-655-23,63 2,552 5,188 93,-891-51,-251-40,57 2,-60-6,0 2,41 8,-20 0,-1-3,73 1,121-11,-84-1,-60 5,123-5,-202-1,44-11,-47 9,54-6,-44 7,0 0,0-3,42-14,-46 12,1 1,0 2,1 1,39-3,-34 9,-5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1T11:52:43.18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19245 431,'-66'5,"0"2,1 3,-77 22,46-10,9-5,-1-5,-90 1,-178-13,145-3,154 0,0-3,-101-23,98 15,0 4,-82-5,102 12,-1-2,1-2,-45-14,34 8,-57-6,-38 0,45 5,-137-2,-889 18,1084 0,0 2,-43 10,39-5,-65 2,38-11,47-1,-1 1,1 1,0 1,-45 10,32-3,-1-3,0-1,0-2,-67-4,-58 3,148 1,1 1,0 0,0 1,-32 14,29-10,0-2,-36 9,-17-7,-1-3,-139-8,87-1,-875 2,957-2,0-2,1-1,0-3,-42-14,-34-7,58 16,29 6,-1 2,0 0,-39 0,-876 5,434 3,-680-2,1170-1,0-2,-1 0,-28-9,26 5,-1 2,-29-2,-354 4,211 5,162-4,0-2,-44-9,40 5,-63-4,-625 11,352 3,-401-2,736 3,-79 13,75-7,-64 2,74-10,-18-1,-91 14,-157 21,169-22,-20 4,-320 20,-458-37,385-2,25 40,113-2,150-15,-78 1,-1028-24,1354 2,-3 1,0-1,0-1,0 0,0-1,-13-4,23 5,0 0,1-1,-1 0,1 1,-1-1,1-1,0 1,0 0,0-1,0 1,0-1,0 0,1 0,0 0,-1-1,1 1,0 0,0-1,1 1,-1-1,1 0,-1-4,-12-34,-2 1,-34-63,13 32,32 56,-1 1,2-1,0 0,1-1,-2-20,5 24,-2 0,0 0,0 0,-1 1,-1-1,0 1,-1 0,-10-21,31 61,20 49,7 12,-15-35,-23-41,1 1,1-1,0-1,1 1,0-1,1 0,0-1,1 0,0-1,1 0,0 0,22 14,40 17,92 36,54 23,-174-82,1-3,1-1,69 10,-48-11,0 4,71 27,-87-26,0-1,1-3,0-2,90 8,341-20,-214-3,-231 1,0-1,44-11,-41 6,64-3,-40 10,-23 1,-1-1,0-3,0-1,57-14,134-27,-23 6,114-38,-207 43,-16 5,119-19,-66 13,-114 24,1 2,-1 2,72-5,262 13,-143 2,-205 0,0 1,-1 2,0 0,0 2,0 0,-1 2,24 12,-23-10,1-1,0-1,1-1,0-1,50 6,61 4,-14 0,71 11,-111-14,-82-14,0 0,0 0,1 0,-1 1,0-1,0 1,0-1,0 1,0 0,0-1,0 1,0 0,0 1,0-1,0 0,-1 0,1 1,2 2,-4-3,0 0,0 0,-1 0,1 0,0 0,-1 0,1 0,0 0,-1 0,1-1,-1 1,0 0,1 0,-1 0,0-1,1 1,-1 0,0 0,0-1,0 1,0-1,1 1,-1-1,0 1,-2 0,-10 5,1-1,-1 1,-1-2,-18 5,-45 0,-1-4,-144-7,68-2,-400 4,524 2,-1 2,1 0,0 2,-48 17,42-12,0-2,-53 7,-41 4,81-11,-81 5,-1-16,278-31,-98 19,1 3,63-5,432 10,-312 9,2592-2,-2717-6,134-23,-43 2,83-2,496-38,-484 66,34-3,-175-15,27-1,133 17,166-12,273-10,-565 25,-148 1,-1 2,44 10,-41-7,65 5,-54-14,-1-2,0-3,0-2,-1-2,61-21,-48 14,-20 5,525-133,-432 119,2 5,174-4,291 29,-178 3,-315-8,131 5,-134 15,-70-11,47 4,-41-6,60 14,-18-2,-81-16,0-1,-1 1,1 0,0 1,0-1,-1 1,1 0,-1 0,1 0,-1 0,0 0,0 1,0-1,0 1,0 0,-1 0,1 0,-1 0,0 1,0-1,0 0,0 1,-1 0,1-1,-1 1,0 0,0 0,1 5,-2-4,1 0,-1 0,0 0,-1 0,1 0,-1 0,0 0,0 0,0 0,-1-1,1 1,-1 0,-1-1,1 0,-1 1,1-1,-1 0,0 0,0 0,-1-1,1 1,-7 4,-1-2,0 0,0 0,0 0,-1-2,0 0,0 0,0-1,0 0,-1-1,-16 1,-20-1,-66-6,41 1,-1513-1,826 7,221-3,503 2,1 2,-49 10,45-6,-68 4,-75 8,-3-1,181-21,13-3,18-4,27-1,1 2,74-2,117 11,-106 1,656 22,-526-16,-121-6,206 29,-245-9,-65-12,0-1,78 3,-56-11,184 12,-26 6,312-12,-293-10,-74 6,192-7,-261-13,-11 0,16-3,-75 13,0 1,40-3,157-10,80-2,-272 21,0-1,0-2,66-15,-73 13,54-3,-60 7,0-1,0-1,-1-1,0 0,21-8,114-52,-62 25,0 3,132-31,-166 54,1 2,0 3,67-1,293 11,-388-2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3T11:45:22.35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0 166,'97'-2,"-40"0,1 2,-1 3,86 14,-90-7,94 3,-61-7,13 12,-72-12,54 6,277-9,-185-5,-128-1,-1-2,72-16,-76 12,36-10,-51 12,1 1,0 1,28-2,35 6,-61 2,1-2,-1 0,1-2,37-8,-25 1,-1 3,2 1,44 0,127 8,-85 0,938-1,-1010-5,0-2,63-14,-72 11,27-10,-51 13,1 0,33-4,52 0,423-26,131 38,-638-1,0 2,0 1,33 8,-29-4,56 5,393-9,-244-8,-39 2,218 6,-337 5,-1 3,74 22,-26-5,-78-19,534 94,-452-95,148-10,-94-2,-105 3,0-4,99-16,111-23,-49 10,-170 22,-1 3,2 3,-1 2,0 4,1 3,-1 2,0 3,124 35,-65 0,-96-31,1-1,1-2,0-1,0-2,1-1,43 2,452-12,-490 1,0-2,0-1,69-22,-82 22,17-6,23-7,0 3,131-14,-40 10,-105 11,70-2,329 12,-415-1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65A4F-6862-440A-A368-15F56DE95CD6}" type="datetimeFigureOut">
              <a:rPr lang="en-PK" smtClean="0"/>
              <a:t>20/05/2025</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9D365-945B-47B0-BC70-0201D454F6AD}" type="slidenum">
              <a:rPr lang="en-PK" smtClean="0"/>
              <a:t>‹#›</a:t>
            </a:fld>
            <a:endParaRPr lang="en-PK"/>
          </a:p>
        </p:txBody>
      </p:sp>
    </p:spTree>
    <p:extLst>
      <p:ext uri="{BB962C8B-B14F-4D97-AF65-F5344CB8AC3E}">
        <p14:creationId xmlns:p14="http://schemas.microsoft.com/office/powerpoint/2010/main" val="609487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txBox="1"/>
          <p:nvPr/>
        </p:nvSpPr>
        <p:spPr>
          <a:xfrm>
            <a:off x="1143000" y="695325"/>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76" name="Google Shape;76;p4:notes"/>
          <p:cNvSpPr txBox="1">
            <a:spLocks noGrp="1"/>
          </p:cNvSpPr>
          <p:nvPr>
            <p:ph type="body" idx="1"/>
          </p:nvPr>
        </p:nvSpPr>
        <p:spPr>
          <a:xfrm>
            <a:off x="685800" y="4343400"/>
            <a:ext cx="5481637" cy="41116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17000538" y="-11796713"/>
            <a:ext cx="22198013" cy="12487276"/>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3520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break down what these measures mean for the rule: "If a customer buys milk, then they also buy bread," given the following values:</a:t>
            </a:r>
          </a:p>
          <a:p>
            <a:pPr>
              <a:buFont typeface="Arial" panose="020B0604020202020204" pitchFamily="34" charset="0"/>
              <a:buChar char="•"/>
            </a:pPr>
            <a:r>
              <a:rPr lang="en-US" b="1" dirty="0"/>
              <a:t>Support: 0.60</a:t>
            </a:r>
            <a:endParaRPr lang="en-US" dirty="0"/>
          </a:p>
          <a:p>
            <a:pPr>
              <a:buFont typeface="Arial" panose="020B0604020202020204" pitchFamily="34" charset="0"/>
              <a:buChar char="•"/>
            </a:pPr>
            <a:r>
              <a:rPr lang="en-US" b="1" dirty="0"/>
              <a:t>Confidence: 1.00</a:t>
            </a:r>
            <a:endParaRPr lang="en-US" dirty="0"/>
          </a:p>
          <a:p>
            <a:pPr>
              <a:buFont typeface="Arial" panose="020B0604020202020204" pitchFamily="34" charset="0"/>
              <a:buChar char="•"/>
            </a:pPr>
            <a:r>
              <a:rPr lang="en-US" b="1" dirty="0"/>
              <a:t>Coverage: 0.60</a:t>
            </a:r>
            <a:endParaRPr lang="en-US" dirty="0"/>
          </a:p>
          <a:p>
            <a:pPr>
              <a:buFont typeface="Arial" panose="020B0604020202020204" pitchFamily="34" charset="0"/>
              <a:buChar char="•"/>
            </a:pPr>
            <a:r>
              <a:rPr lang="en-US" b="1" dirty="0"/>
              <a:t>Strength: 1.33</a:t>
            </a:r>
            <a:endParaRPr lang="en-US" dirty="0"/>
          </a:p>
          <a:p>
            <a:pPr>
              <a:buFont typeface="Arial" panose="020B0604020202020204" pitchFamily="34" charset="0"/>
              <a:buChar char="•"/>
            </a:pPr>
            <a:r>
              <a:rPr lang="en-US" b="1" dirty="0"/>
              <a:t>Lift: 1.25</a:t>
            </a:r>
            <a:endParaRPr lang="en-US" dirty="0"/>
          </a:p>
          <a:p>
            <a:pPr>
              <a:buFont typeface="Arial" panose="020B0604020202020204" pitchFamily="34" charset="0"/>
              <a:buChar char="•"/>
            </a:pPr>
            <a:r>
              <a:rPr lang="en-US" b="1" dirty="0"/>
              <a:t>Leverage: 0.120</a:t>
            </a:r>
            <a:endParaRPr lang="en-US" dirty="0"/>
          </a:p>
          <a:p>
            <a:r>
              <a:rPr lang="en-US" b="1" dirty="0"/>
              <a:t>1. Support: 0.60</a:t>
            </a:r>
          </a:p>
          <a:p>
            <a:pPr>
              <a:buFont typeface="Arial" panose="020B0604020202020204" pitchFamily="34" charset="0"/>
              <a:buChar char="•"/>
            </a:pPr>
            <a:r>
              <a:rPr lang="en-US" b="1" dirty="0"/>
              <a:t>What it is</a:t>
            </a:r>
            <a:r>
              <a:rPr lang="en-US" dirty="0"/>
              <a:t>: Support tells us how often the rule applies to the entire dataset.</a:t>
            </a:r>
          </a:p>
          <a:p>
            <a:pPr>
              <a:buFont typeface="Arial" panose="020B0604020202020204" pitchFamily="34" charset="0"/>
              <a:buChar char="•"/>
            </a:pPr>
            <a:r>
              <a:rPr lang="en-US" b="1" dirty="0"/>
              <a:t>Meaning</a:t>
            </a:r>
            <a:r>
              <a:rPr lang="en-US" dirty="0"/>
              <a:t>: 60% of all transactions include both milk and bread.</a:t>
            </a:r>
          </a:p>
          <a:p>
            <a:pPr>
              <a:buFont typeface="Arial" panose="020B0604020202020204" pitchFamily="34" charset="0"/>
              <a:buChar char="•"/>
            </a:pPr>
            <a:r>
              <a:rPr lang="en-US" b="1" dirty="0"/>
              <a:t>Simple Example</a:t>
            </a:r>
            <a:r>
              <a:rPr lang="en-US" dirty="0"/>
              <a:t>: If you have 100 transactions, 60 of them include both milk and bread.</a:t>
            </a:r>
          </a:p>
          <a:p>
            <a:r>
              <a:rPr lang="en-US" b="1" dirty="0"/>
              <a:t>2. Confidence: 1.00</a:t>
            </a:r>
          </a:p>
          <a:p>
            <a:pPr>
              <a:buFont typeface="Arial" panose="020B0604020202020204" pitchFamily="34" charset="0"/>
              <a:buChar char="•"/>
            </a:pPr>
            <a:r>
              <a:rPr lang="en-US" b="1" dirty="0"/>
              <a:t>What it is</a:t>
            </a:r>
            <a:r>
              <a:rPr lang="en-US" dirty="0"/>
              <a:t>: Confidence tells us how often bread is bought when milk is bought.</a:t>
            </a:r>
          </a:p>
          <a:p>
            <a:pPr>
              <a:buFont typeface="Arial" panose="020B0604020202020204" pitchFamily="34" charset="0"/>
              <a:buChar char="•"/>
            </a:pPr>
            <a:r>
              <a:rPr lang="en-US" b="1" dirty="0"/>
              <a:t>Meaning</a:t>
            </a:r>
            <a:r>
              <a:rPr lang="en-US" dirty="0"/>
              <a:t>: Every time milk is bought, bread is also bought.</a:t>
            </a:r>
          </a:p>
          <a:p>
            <a:pPr>
              <a:buFont typeface="Arial" panose="020B0604020202020204" pitchFamily="34" charset="0"/>
              <a:buChar char="•"/>
            </a:pPr>
            <a:r>
              <a:rPr lang="en-US" b="1" dirty="0"/>
              <a:t>Simple Example</a:t>
            </a:r>
            <a:r>
              <a:rPr lang="en-US" dirty="0"/>
              <a:t>: If a customer buys milk, they will definitely buy bread.</a:t>
            </a:r>
          </a:p>
          <a:p>
            <a:r>
              <a:rPr lang="en-US" b="1" dirty="0"/>
              <a:t>3. Coverage: 0.60</a:t>
            </a:r>
          </a:p>
          <a:p>
            <a:pPr>
              <a:buFont typeface="Arial" panose="020B0604020202020204" pitchFamily="34" charset="0"/>
              <a:buChar char="•"/>
            </a:pPr>
            <a:r>
              <a:rPr lang="en-US" b="1" dirty="0"/>
              <a:t>What it is</a:t>
            </a:r>
            <a:r>
              <a:rPr lang="en-US" dirty="0"/>
              <a:t>: Coverage tells us how often milk is bought out of all transactions.</a:t>
            </a:r>
          </a:p>
          <a:p>
            <a:pPr>
              <a:buFont typeface="Arial" panose="020B0604020202020204" pitchFamily="34" charset="0"/>
              <a:buChar char="•"/>
            </a:pPr>
            <a:r>
              <a:rPr lang="en-US" b="1" dirty="0"/>
              <a:t>Meaning</a:t>
            </a:r>
            <a:r>
              <a:rPr lang="en-US" dirty="0"/>
              <a:t>: 60% of all transactions include milk.</a:t>
            </a:r>
          </a:p>
          <a:p>
            <a:pPr>
              <a:buFont typeface="Arial" panose="020B0604020202020204" pitchFamily="34" charset="0"/>
              <a:buChar char="•"/>
            </a:pPr>
            <a:r>
              <a:rPr lang="en-US" b="1" dirty="0"/>
              <a:t>Simple Example</a:t>
            </a:r>
            <a:r>
              <a:rPr lang="en-US" dirty="0"/>
              <a:t>: If you have 100 transactions, 60 of them include milk.</a:t>
            </a:r>
          </a:p>
          <a:p>
            <a:r>
              <a:rPr lang="en-US" b="1" dirty="0"/>
              <a:t>4. Strength: 1.33</a:t>
            </a:r>
          </a:p>
          <a:p>
            <a:pPr>
              <a:buFont typeface="Arial" panose="020B0604020202020204" pitchFamily="34" charset="0"/>
              <a:buChar char="•"/>
            </a:pPr>
            <a:r>
              <a:rPr lang="en-US" b="1" dirty="0"/>
              <a:t>What it is</a:t>
            </a:r>
            <a:r>
              <a:rPr lang="en-US" dirty="0"/>
              <a:t>: Strength compares how often bread is bought to how often milk is bought.</a:t>
            </a:r>
          </a:p>
          <a:p>
            <a:pPr>
              <a:buFont typeface="Arial" panose="020B0604020202020204" pitchFamily="34" charset="0"/>
              <a:buChar char="•"/>
            </a:pPr>
            <a:r>
              <a:rPr lang="en-US" b="1" dirty="0"/>
              <a:t>Meaning</a:t>
            </a:r>
            <a:r>
              <a:rPr lang="en-US" dirty="0"/>
              <a:t>: Bread is bought 1.33 times as often as milk.</a:t>
            </a:r>
          </a:p>
          <a:p>
            <a:pPr>
              <a:buFont typeface="Arial" panose="020B0604020202020204" pitchFamily="34" charset="0"/>
              <a:buChar char="•"/>
            </a:pPr>
            <a:r>
              <a:rPr lang="en-US" b="1" dirty="0"/>
              <a:t>Simple Example</a:t>
            </a:r>
            <a:r>
              <a:rPr lang="en-US" dirty="0"/>
              <a:t>: For every 3 transactions that include milk, 4 transactions include bread (approximately).</a:t>
            </a:r>
          </a:p>
          <a:p>
            <a:r>
              <a:rPr lang="en-US" b="1" dirty="0"/>
              <a:t>5. Lift: 1.25</a:t>
            </a:r>
          </a:p>
          <a:p>
            <a:pPr>
              <a:buFont typeface="Arial" panose="020B0604020202020204" pitchFamily="34" charset="0"/>
              <a:buChar char="•"/>
            </a:pPr>
            <a:r>
              <a:rPr lang="en-US" b="1" dirty="0"/>
              <a:t>What it is</a:t>
            </a:r>
            <a:r>
              <a:rPr lang="en-US" dirty="0"/>
              <a:t>: Lift tells us how much more likely it is to buy bread when milk is bought, compared to buying bread independently.</a:t>
            </a:r>
          </a:p>
          <a:p>
            <a:pPr>
              <a:buFont typeface="Arial" panose="020B0604020202020204" pitchFamily="34" charset="0"/>
              <a:buChar char="•"/>
            </a:pPr>
            <a:r>
              <a:rPr lang="en-US" b="1" dirty="0"/>
              <a:t>Meaning</a:t>
            </a:r>
            <a:r>
              <a:rPr lang="en-US" dirty="0"/>
              <a:t>: Customers who buy milk are 1.25 times more likely to buy bread compared to the overall likelihood of buying bread.</a:t>
            </a:r>
          </a:p>
          <a:p>
            <a:pPr>
              <a:buFont typeface="Arial" panose="020B0604020202020204" pitchFamily="34" charset="0"/>
              <a:buChar char="•"/>
            </a:pPr>
            <a:r>
              <a:rPr lang="en-US" b="1" dirty="0"/>
              <a:t>Simple Example</a:t>
            </a:r>
            <a:r>
              <a:rPr lang="en-US" dirty="0"/>
              <a:t>: Buying milk increases the chance of buying bread by 25% compared to buying bread on its own.</a:t>
            </a:r>
          </a:p>
          <a:p>
            <a:r>
              <a:rPr lang="en-US" b="1" dirty="0"/>
              <a:t>6. Leverage: 0.120</a:t>
            </a:r>
          </a:p>
          <a:p>
            <a:pPr>
              <a:buFont typeface="Arial" panose="020B0604020202020204" pitchFamily="34" charset="0"/>
              <a:buChar char="•"/>
            </a:pPr>
            <a:r>
              <a:rPr lang="en-US" b="1" dirty="0"/>
              <a:t>What it is</a:t>
            </a:r>
            <a:r>
              <a:rPr lang="en-US" dirty="0"/>
              <a:t>: Leverage tells us the extra occurrence of both items (milk and bread) appearing together compared to what we’d expect if they were independent.</a:t>
            </a:r>
          </a:p>
          <a:p>
            <a:pPr>
              <a:buFont typeface="Arial" panose="020B0604020202020204" pitchFamily="34" charset="0"/>
              <a:buChar char="•"/>
            </a:pPr>
            <a:r>
              <a:rPr lang="en-US" b="1" dirty="0"/>
              <a:t>Meaning</a:t>
            </a:r>
            <a:r>
              <a:rPr lang="en-US" dirty="0"/>
              <a:t>: There’s a 12% higher chance of milk and bread being bought together than if they were bought independently.</a:t>
            </a:r>
          </a:p>
          <a:p>
            <a:pPr>
              <a:buFont typeface="Arial" panose="020B0604020202020204" pitchFamily="34" charset="0"/>
              <a:buChar char="•"/>
            </a:pPr>
            <a:r>
              <a:rPr lang="en-US" b="1" dirty="0"/>
              <a:t>Simple Example</a:t>
            </a:r>
            <a:r>
              <a:rPr lang="en-US" dirty="0"/>
              <a:t>: If we expect milk and bread to be bought together in 48 transactions (independently), we actually see them bought together in 60 transactions, giving us 12 extra occurrences (0.12).</a:t>
            </a:r>
          </a:p>
          <a:p>
            <a:r>
              <a:rPr lang="en-US" b="1" dirty="0"/>
              <a:t>Summary of What These Measures Mean Together</a:t>
            </a:r>
          </a:p>
          <a:p>
            <a:pPr>
              <a:buFont typeface="Arial" panose="020B0604020202020204" pitchFamily="34" charset="0"/>
              <a:buChar char="•"/>
            </a:pPr>
            <a:r>
              <a:rPr lang="en-US" b="1" dirty="0"/>
              <a:t>High Support (0.60)</a:t>
            </a:r>
            <a:r>
              <a:rPr lang="en-US" dirty="0"/>
              <a:t>: A significant number of transactions (60%) include both milk and bread, making this rule quite common.</a:t>
            </a:r>
          </a:p>
          <a:p>
            <a:pPr>
              <a:buFont typeface="Arial" panose="020B0604020202020204" pitchFamily="34" charset="0"/>
              <a:buChar char="•"/>
            </a:pPr>
            <a:r>
              <a:rPr lang="en-US" b="1" dirty="0"/>
              <a:t>Perfect Confidence (1.00)</a:t>
            </a:r>
            <a:r>
              <a:rPr lang="en-US" dirty="0"/>
              <a:t>: Every time milk is bought, bread is also bought. This means that whenever you see a customer buying milk, you can be 100% sure they will also buy bread.</a:t>
            </a:r>
          </a:p>
          <a:p>
            <a:pPr>
              <a:buFont typeface="Arial" panose="020B0604020202020204" pitchFamily="34" charset="0"/>
              <a:buChar char="•"/>
            </a:pPr>
            <a:r>
              <a:rPr lang="en-US" b="1" dirty="0"/>
              <a:t>Coverage (0.60)</a:t>
            </a:r>
            <a:r>
              <a:rPr lang="en-US" dirty="0"/>
              <a:t>: Milk is bought in 60% of transactions, meaning milk itself is a common item.</a:t>
            </a:r>
          </a:p>
          <a:p>
            <a:pPr>
              <a:buFont typeface="Arial" panose="020B0604020202020204" pitchFamily="34" charset="0"/>
              <a:buChar char="•"/>
            </a:pPr>
            <a:r>
              <a:rPr lang="en-US" b="1" dirty="0"/>
              <a:t>Strength (1.33)</a:t>
            </a:r>
            <a:r>
              <a:rPr lang="en-US" dirty="0"/>
              <a:t>: Bread is bought more frequently than milk, indicating a higher overall demand for bread.</a:t>
            </a:r>
          </a:p>
          <a:p>
            <a:pPr>
              <a:buFont typeface="Arial" panose="020B0604020202020204" pitchFamily="34" charset="0"/>
              <a:buChar char="•"/>
            </a:pPr>
            <a:r>
              <a:rPr lang="en-US" b="1" dirty="0"/>
              <a:t>Lift (1.25)</a:t>
            </a:r>
            <a:r>
              <a:rPr lang="en-US" dirty="0"/>
              <a:t>: The likelihood of buying bread increases by 25% when milk is bought, indicating a positive association between buying milk and bread.</a:t>
            </a:r>
          </a:p>
          <a:p>
            <a:pPr>
              <a:buFont typeface="Arial" panose="020B0604020202020204" pitchFamily="34" charset="0"/>
              <a:buChar char="•"/>
            </a:pPr>
            <a:r>
              <a:rPr lang="en-US" b="1" dirty="0"/>
              <a:t>Leverage (0.120)</a:t>
            </a:r>
            <a:r>
              <a:rPr lang="en-US" dirty="0"/>
              <a:t>: There is a 12% higher chance of milk and bread being bought together than would be expected if their purchases were independent, showing a strong co-occurrence.</a:t>
            </a:r>
          </a:p>
          <a:p>
            <a:r>
              <a:rPr lang="en-US" dirty="0"/>
              <a:t>Overall, these measures indicate a very strong association between buying milk and bread. Milk is a common item in transactions, and whenever it's bought, bread is always bought too. This could imply a strong habitual purchase pattern, such as customers frequently buying these items together for breakfast.</a:t>
            </a:r>
          </a:p>
          <a:p>
            <a:r>
              <a:rPr lang="en-US" dirty="0"/>
              <a:t>4o</a:t>
            </a:r>
          </a:p>
          <a:p>
            <a:endParaRPr lang="en-PK" dirty="0"/>
          </a:p>
        </p:txBody>
      </p:sp>
      <p:sp>
        <p:nvSpPr>
          <p:cNvPr id="4" name="Slide Number Placeholder 3"/>
          <p:cNvSpPr>
            <a:spLocks noGrp="1"/>
          </p:cNvSpPr>
          <p:nvPr>
            <p:ph type="sldNum" sz="quarter" idx="5"/>
          </p:nvPr>
        </p:nvSpPr>
        <p:spPr/>
        <p:txBody>
          <a:bodyPr/>
          <a:lstStyle/>
          <a:p>
            <a:fld id="{CBE9D365-945B-47B0-BC70-0201D454F6AD}" type="slidenum">
              <a:rPr lang="en-PK" smtClean="0"/>
              <a:t>112</a:t>
            </a:fld>
            <a:endParaRPr lang="en-PK"/>
          </a:p>
        </p:txBody>
      </p:sp>
    </p:spTree>
    <p:extLst>
      <p:ext uri="{BB962C8B-B14F-4D97-AF65-F5344CB8AC3E}">
        <p14:creationId xmlns:p14="http://schemas.microsoft.com/office/powerpoint/2010/main" val="1836413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CBE9D365-945B-47B0-BC70-0201D454F6AD}" type="slidenum">
              <a:rPr lang="en-PK" smtClean="0"/>
              <a:t>177</a:t>
            </a:fld>
            <a:endParaRPr lang="en-PK"/>
          </a:p>
        </p:txBody>
      </p:sp>
    </p:spTree>
    <p:extLst>
      <p:ext uri="{BB962C8B-B14F-4D97-AF65-F5344CB8AC3E}">
        <p14:creationId xmlns:p14="http://schemas.microsoft.com/office/powerpoint/2010/main" val="274249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 Validation means , the sample replace 10 times ( Some goes into test data and some into training data) , and the end the average results are obtained. </a:t>
            </a:r>
          </a:p>
          <a:p>
            <a:r>
              <a:rPr lang="en-US" dirty="0"/>
              <a:t>For that purpose the pre-process procedure must be accurate. </a:t>
            </a:r>
            <a:endParaRPr lang="en-PK" dirty="0"/>
          </a:p>
        </p:txBody>
      </p:sp>
      <p:sp>
        <p:nvSpPr>
          <p:cNvPr id="4" name="Slide Number Placeholder 3"/>
          <p:cNvSpPr>
            <a:spLocks noGrp="1"/>
          </p:cNvSpPr>
          <p:nvPr>
            <p:ph type="sldNum" sz="quarter" idx="5"/>
          </p:nvPr>
        </p:nvSpPr>
        <p:spPr/>
        <p:txBody>
          <a:bodyPr/>
          <a:lstStyle/>
          <a:p>
            <a:fld id="{CBE9D365-945B-47B0-BC70-0201D454F6AD}" type="slidenum">
              <a:rPr lang="en-PK" smtClean="0"/>
              <a:t>186</a:t>
            </a:fld>
            <a:endParaRPr lang="en-PK"/>
          </a:p>
        </p:txBody>
      </p:sp>
    </p:spTree>
    <p:extLst>
      <p:ext uri="{BB962C8B-B14F-4D97-AF65-F5344CB8AC3E}">
        <p14:creationId xmlns:p14="http://schemas.microsoft.com/office/powerpoint/2010/main" val="1537306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C624-5A38-4043-5D93-19F3EF8883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D02ABA77-8167-0FBD-EF51-69C5EF3974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AF22A120-83AD-163C-F295-24F2FB4FB321}"/>
              </a:ext>
            </a:extLst>
          </p:cNvPr>
          <p:cNvSpPr>
            <a:spLocks noGrp="1"/>
          </p:cNvSpPr>
          <p:nvPr>
            <p:ph type="dt" sz="half" idx="10"/>
          </p:nvPr>
        </p:nvSpPr>
        <p:spPr/>
        <p:txBody>
          <a:bodyPr/>
          <a:lstStyle/>
          <a:p>
            <a:fld id="{D167AB7C-413C-41E4-AF22-E3F3F392A024}" type="datetime8">
              <a:rPr lang="en-PK" smtClean="0"/>
              <a:t>20/05/2025 2:39 am</a:t>
            </a:fld>
            <a:endParaRPr lang="en-PK"/>
          </a:p>
        </p:txBody>
      </p:sp>
      <p:sp>
        <p:nvSpPr>
          <p:cNvPr id="5" name="Footer Placeholder 4">
            <a:extLst>
              <a:ext uri="{FF2B5EF4-FFF2-40B4-BE49-F238E27FC236}">
                <a16:creationId xmlns:a16="http://schemas.microsoft.com/office/drawing/2014/main" id="{69D48655-6DCC-E584-E6F8-65B70D614490}"/>
              </a:ext>
            </a:extLst>
          </p:cNvPr>
          <p:cNvSpPr>
            <a:spLocks noGrp="1"/>
          </p:cNvSpPr>
          <p:nvPr>
            <p:ph type="ftr" sz="quarter" idx="11"/>
          </p:nvPr>
        </p:nvSpPr>
        <p:spPr/>
        <p:txBody>
          <a:bodyPr/>
          <a:lstStyle/>
          <a:p>
            <a:r>
              <a:rPr lang="en-US"/>
              <a:t>Dr. Muhammad Yasir Rafiq </a:t>
            </a:r>
            <a:endParaRPr lang="en-PK"/>
          </a:p>
        </p:txBody>
      </p:sp>
      <p:sp>
        <p:nvSpPr>
          <p:cNvPr id="6" name="Slide Number Placeholder 5">
            <a:extLst>
              <a:ext uri="{FF2B5EF4-FFF2-40B4-BE49-F238E27FC236}">
                <a16:creationId xmlns:a16="http://schemas.microsoft.com/office/drawing/2014/main" id="{39F5E648-F99C-C280-2ACF-8B67BEB57D4F}"/>
              </a:ext>
            </a:extLst>
          </p:cNvPr>
          <p:cNvSpPr>
            <a:spLocks noGrp="1"/>
          </p:cNvSpPr>
          <p:nvPr>
            <p:ph type="sldNum" sz="quarter" idx="12"/>
          </p:nvPr>
        </p:nvSpPr>
        <p:spPr/>
        <p:txBody>
          <a:bodyPr/>
          <a:lstStyle/>
          <a:p>
            <a:fld id="{78A60D43-D855-407A-9CB0-F3668F34360F}" type="slidenum">
              <a:rPr lang="en-PK" smtClean="0"/>
              <a:t>‹#›</a:t>
            </a:fld>
            <a:endParaRPr lang="en-PK"/>
          </a:p>
        </p:txBody>
      </p:sp>
    </p:spTree>
    <p:extLst>
      <p:ext uri="{BB962C8B-B14F-4D97-AF65-F5344CB8AC3E}">
        <p14:creationId xmlns:p14="http://schemas.microsoft.com/office/powerpoint/2010/main" val="364168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87EA-A9F6-6F30-B1B0-3A41A1885D04}"/>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9CE77851-DEF9-C30C-D14E-58E6C174E8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E1073DE4-61B2-9EDD-C2A7-453E53229E6F}"/>
              </a:ext>
            </a:extLst>
          </p:cNvPr>
          <p:cNvSpPr>
            <a:spLocks noGrp="1"/>
          </p:cNvSpPr>
          <p:nvPr>
            <p:ph type="dt" sz="half" idx="10"/>
          </p:nvPr>
        </p:nvSpPr>
        <p:spPr/>
        <p:txBody>
          <a:bodyPr/>
          <a:lstStyle/>
          <a:p>
            <a:fld id="{419DA8AD-452A-4F13-A47C-F13A01144EB2}" type="datetime8">
              <a:rPr lang="en-PK" smtClean="0"/>
              <a:t>20/05/2025 2:39 am</a:t>
            </a:fld>
            <a:endParaRPr lang="en-PK"/>
          </a:p>
        </p:txBody>
      </p:sp>
      <p:sp>
        <p:nvSpPr>
          <p:cNvPr id="5" name="Footer Placeholder 4">
            <a:extLst>
              <a:ext uri="{FF2B5EF4-FFF2-40B4-BE49-F238E27FC236}">
                <a16:creationId xmlns:a16="http://schemas.microsoft.com/office/drawing/2014/main" id="{88554B5E-27F5-1B79-6B58-0F2C651D209E}"/>
              </a:ext>
            </a:extLst>
          </p:cNvPr>
          <p:cNvSpPr>
            <a:spLocks noGrp="1"/>
          </p:cNvSpPr>
          <p:nvPr>
            <p:ph type="ftr" sz="quarter" idx="11"/>
          </p:nvPr>
        </p:nvSpPr>
        <p:spPr/>
        <p:txBody>
          <a:bodyPr/>
          <a:lstStyle/>
          <a:p>
            <a:r>
              <a:rPr lang="en-US"/>
              <a:t>Dr. Muhammad Yasir Rafiq </a:t>
            </a:r>
            <a:endParaRPr lang="en-PK"/>
          </a:p>
        </p:txBody>
      </p:sp>
      <p:sp>
        <p:nvSpPr>
          <p:cNvPr id="6" name="Slide Number Placeholder 5">
            <a:extLst>
              <a:ext uri="{FF2B5EF4-FFF2-40B4-BE49-F238E27FC236}">
                <a16:creationId xmlns:a16="http://schemas.microsoft.com/office/drawing/2014/main" id="{E88B6588-BB29-ACAF-AC6B-C2FC2E38A6DD}"/>
              </a:ext>
            </a:extLst>
          </p:cNvPr>
          <p:cNvSpPr>
            <a:spLocks noGrp="1"/>
          </p:cNvSpPr>
          <p:nvPr>
            <p:ph type="sldNum" sz="quarter" idx="12"/>
          </p:nvPr>
        </p:nvSpPr>
        <p:spPr/>
        <p:txBody>
          <a:bodyPr/>
          <a:lstStyle/>
          <a:p>
            <a:fld id="{78A60D43-D855-407A-9CB0-F3668F34360F}" type="slidenum">
              <a:rPr lang="en-PK" smtClean="0"/>
              <a:t>‹#›</a:t>
            </a:fld>
            <a:endParaRPr lang="en-PK"/>
          </a:p>
        </p:txBody>
      </p:sp>
    </p:spTree>
    <p:extLst>
      <p:ext uri="{BB962C8B-B14F-4D97-AF65-F5344CB8AC3E}">
        <p14:creationId xmlns:p14="http://schemas.microsoft.com/office/powerpoint/2010/main" val="2927907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2C2934-B030-6AC8-C96C-6EC40C2ECF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A119BD86-E7F2-2F6D-C26A-A26ECEE3A0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FE814BD-747A-C344-34BA-7AF9A287D18B}"/>
              </a:ext>
            </a:extLst>
          </p:cNvPr>
          <p:cNvSpPr>
            <a:spLocks noGrp="1"/>
          </p:cNvSpPr>
          <p:nvPr>
            <p:ph type="dt" sz="half" idx="10"/>
          </p:nvPr>
        </p:nvSpPr>
        <p:spPr/>
        <p:txBody>
          <a:bodyPr/>
          <a:lstStyle/>
          <a:p>
            <a:fld id="{241E8E34-79FA-4C7C-A7AE-64EC67A1ACB2}" type="datetime8">
              <a:rPr lang="en-PK" smtClean="0"/>
              <a:t>20/05/2025 2:39 am</a:t>
            </a:fld>
            <a:endParaRPr lang="en-PK"/>
          </a:p>
        </p:txBody>
      </p:sp>
      <p:sp>
        <p:nvSpPr>
          <p:cNvPr id="5" name="Footer Placeholder 4">
            <a:extLst>
              <a:ext uri="{FF2B5EF4-FFF2-40B4-BE49-F238E27FC236}">
                <a16:creationId xmlns:a16="http://schemas.microsoft.com/office/drawing/2014/main" id="{E1C2EB83-36EE-F078-8C3F-C0AE9CE86B48}"/>
              </a:ext>
            </a:extLst>
          </p:cNvPr>
          <p:cNvSpPr>
            <a:spLocks noGrp="1"/>
          </p:cNvSpPr>
          <p:nvPr>
            <p:ph type="ftr" sz="quarter" idx="11"/>
          </p:nvPr>
        </p:nvSpPr>
        <p:spPr/>
        <p:txBody>
          <a:bodyPr/>
          <a:lstStyle/>
          <a:p>
            <a:r>
              <a:rPr lang="en-US"/>
              <a:t>Dr. Muhammad Yasir Rafiq </a:t>
            </a:r>
            <a:endParaRPr lang="en-PK"/>
          </a:p>
        </p:txBody>
      </p:sp>
      <p:sp>
        <p:nvSpPr>
          <p:cNvPr id="6" name="Slide Number Placeholder 5">
            <a:extLst>
              <a:ext uri="{FF2B5EF4-FFF2-40B4-BE49-F238E27FC236}">
                <a16:creationId xmlns:a16="http://schemas.microsoft.com/office/drawing/2014/main" id="{176B04CF-2B53-F1D8-7609-0224C70ACF06}"/>
              </a:ext>
            </a:extLst>
          </p:cNvPr>
          <p:cNvSpPr>
            <a:spLocks noGrp="1"/>
          </p:cNvSpPr>
          <p:nvPr>
            <p:ph type="sldNum" sz="quarter" idx="12"/>
          </p:nvPr>
        </p:nvSpPr>
        <p:spPr/>
        <p:txBody>
          <a:bodyPr/>
          <a:lstStyle/>
          <a:p>
            <a:fld id="{78A60D43-D855-407A-9CB0-F3668F34360F}" type="slidenum">
              <a:rPr lang="en-PK" smtClean="0"/>
              <a:t>‹#›</a:t>
            </a:fld>
            <a:endParaRPr lang="en-PK"/>
          </a:p>
        </p:txBody>
      </p:sp>
    </p:spTree>
    <p:extLst>
      <p:ext uri="{BB962C8B-B14F-4D97-AF65-F5344CB8AC3E}">
        <p14:creationId xmlns:p14="http://schemas.microsoft.com/office/powerpoint/2010/main" val="145389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6C720-502B-7557-C26D-C3AC1A682072}"/>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8656E19-BE12-5FDF-24B0-7FCBA88AA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22BA6EB6-CDFC-AC57-0D61-8349472B1E2E}"/>
              </a:ext>
            </a:extLst>
          </p:cNvPr>
          <p:cNvSpPr>
            <a:spLocks noGrp="1"/>
          </p:cNvSpPr>
          <p:nvPr>
            <p:ph type="dt" sz="half" idx="10"/>
          </p:nvPr>
        </p:nvSpPr>
        <p:spPr/>
        <p:txBody>
          <a:bodyPr/>
          <a:lstStyle/>
          <a:p>
            <a:fld id="{BE1256DB-8945-41EB-992E-BEABB3ACD267}" type="datetime8">
              <a:rPr lang="en-PK" smtClean="0"/>
              <a:t>20/05/2025 2:39 am</a:t>
            </a:fld>
            <a:endParaRPr lang="en-PK"/>
          </a:p>
        </p:txBody>
      </p:sp>
      <p:sp>
        <p:nvSpPr>
          <p:cNvPr id="5" name="Footer Placeholder 4">
            <a:extLst>
              <a:ext uri="{FF2B5EF4-FFF2-40B4-BE49-F238E27FC236}">
                <a16:creationId xmlns:a16="http://schemas.microsoft.com/office/drawing/2014/main" id="{2E367A5D-BCAB-7E71-54D9-677A9B36AA48}"/>
              </a:ext>
            </a:extLst>
          </p:cNvPr>
          <p:cNvSpPr>
            <a:spLocks noGrp="1"/>
          </p:cNvSpPr>
          <p:nvPr>
            <p:ph type="ftr" sz="quarter" idx="11"/>
          </p:nvPr>
        </p:nvSpPr>
        <p:spPr/>
        <p:txBody>
          <a:bodyPr/>
          <a:lstStyle/>
          <a:p>
            <a:r>
              <a:rPr lang="en-US"/>
              <a:t>Dr. Muhammad Yasir Rafiq </a:t>
            </a:r>
            <a:endParaRPr lang="en-PK"/>
          </a:p>
        </p:txBody>
      </p:sp>
      <p:sp>
        <p:nvSpPr>
          <p:cNvPr id="6" name="Slide Number Placeholder 5">
            <a:extLst>
              <a:ext uri="{FF2B5EF4-FFF2-40B4-BE49-F238E27FC236}">
                <a16:creationId xmlns:a16="http://schemas.microsoft.com/office/drawing/2014/main" id="{E1A0BA26-9B3B-73F4-2FB2-0514C06150EF}"/>
              </a:ext>
            </a:extLst>
          </p:cNvPr>
          <p:cNvSpPr>
            <a:spLocks noGrp="1"/>
          </p:cNvSpPr>
          <p:nvPr>
            <p:ph type="sldNum" sz="quarter" idx="12"/>
          </p:nvPr>
        </p:nvSpPr>
        <p:spPr/>
        <p:txBody>
          <a:bodyPr/>
          <a:lstStyle/>
          <a:p>
            <a:fld id="{78A60D43-D855-407A-9CB0-F3668F34360F}" type="slidenum">
              <a:rPr lang="en-PK" smtClean="0"/>
              <a:t>‹#›</a:t>
            </a:fld>
            <a:endParaRPr lang="en-PK"/>
          </a:p>
        </p:txBody>
      </p:sp>
    </p:spTree>
    <p:extLst>
      <p:ext uri="{BB962C8B-B14F-4D97-AF65-F5344CB8AC3E}">
        <p14:creationId xmlns:p14="http://schemas.microsoft.com/office/powerpoint/2010/main" val="155077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42EC-250D-1ED8-3ACB-8D78FEE0A7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C5D68272-F431-705E-2356-131E1F5F2A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ECE579-6072-D734-886F-9547586DC65C}"/>
              </a:ext>
            </a:extLst>
          </p:cNvPr>
          <p:cNvSpPr>
            <a:spLocks noGrp="1"/>
          </p:cNvSpPr>
          <p:nvPr>
            <p:ph type="dt" sz="half" idx="10"/>
          </p:nvPr>
        </p:nvSpPr>
        <p:spPr/>
        <p:txBody>
          <a:bodyPr/>
          <a:lstStyle/>
          <a:p>
            <a:fld id="{2AD55EB5-B4F6-41C0-BF65-3BDB9FBC2C5F}" type="datetime8">
              <a:rPr lang="en-PK" smtClean="0"/>
              <a:t>20/05/2025 2:39 am</a:t>
            </a:fld>
            <a:endParaRPr lang="en-PK"/>
          </a:p>
        </p:txBody>
      </p:sp>
      <p:sp>
        <p:nvSpPr>
          <p:cNvPr id="5" name="Footer Placeholder 4">
            <a:extLst>
              <a:ext uri="{FF2B5EF4-FFF2-40B4-BE49-F238E27FC236}">
                <a16:creationId xmlns:a16="http://schemas.microsoft.com/office/drawing/2014/main" id="{73D4CF07-DBFF-AF16-39E9-B530CC59C1C2}"/>
              </a:ext>
            </a:extLst>
          </p:cNvPr>
          <p:cNvSpPr>
            <a:spLocks noGrp="1"/>
          </p:cNvSpPr>
          <p:nvPr>
            <p:ph type="ftr" sz="quarter" idx="11"/>
          </p:nvPr>
        </p:nvSpPr>
        <p:spPr/>
        <p:txBody>
          <a:bodyPr/>
          <a:lstStyle/>
          <a:p>
            <a:r>
              <a:rPr lang="en-US"/>
              <a:t>Dr. Muhammad Yasir Rafiq </a:t>
            </a:r>
            <a:endParaRPr lang="en-PK"/>
          </a:p>
        </p:txBody>
      </p:sp>
      <p:sp>
        <p:nvSpPr>
          <p:cNvPr id="6" name="Slide Number Placeholder 5">
            <a:extLst>
              <a:ext uri="{FF2B5EF4-FFF2-40B4-BE49-F238E27FC236}">
                <a16:creationId xmlns:a16="http://schemas.microsoft.com/office/drawing/2014/main" id="{21B4125E-C32D-7686-D129-78FC5C6487E2}"/>
              </a:ext>
            </a:extLst>
          </p:cNvPr>
          <p:cNvSpPr>
            <a:spLocks noGrp="1"/>
          </p:cNvSpPr>
          <p:nvPr>
            <p:ph type="sldNum" sz="quarter" idx="12"/>
          </p:nvPr>
        </p:nvSpPr>
        <p:spPr/>
        <p:txBody>
          <a:bodyPr/>
          <a:lstStyle/>
          <a:p>
            <a:fld id="{78A60D43-D855-407A-9CB0-F3668F34360F}" type="slidenum">
              <a:rPr lang="en-PK" smtClean="0"/>
              <a:t>‹#›</a:t>
            </a:fld>
            <a:endParaRPr lang="en-PK"/>
          </a:p>
        </p:txBody>
      </p:sp>
    </p:spTree>
    <p:extLst>
      <p:ext uri="{BB962C8B-B14F-4D97-AF65-F5344CB8AC3E}">
        <p14:creationId xmlns:p14="http://schemas.microsoft.com/office/powerpoint/2010/main" val="967471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4E9E-79F6-2FA7-DABC-FB107693D5A5}"/>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C9C13ECB-E52E-E642-F5C1-02400238D9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D422793F-F179-2D98-2737-D12FB3ABCF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25F773B3-2069-205E-77F2-AAAF2E2CE8B1}"/>
              </a:ext>
            </a:extLst>
          </p:cNvPr>
          <p:cNvSpPr>
            <a:spLocks noGrp="1"/>
          </p:cNvSpPr>
          <p:nvPr>
            <p:ph type="dt" sz="half" idx="10"/>
          </p:nvPr>
        </p:nvSpPr>
        <p:spPr/>
        <p:txBody>
          <a:bodyPr/>
          <a:lstStyle/>
          <a:p>
            <a:fld id="{71C8352E-336A-4279-B245-B27FACC65869}" type="datetime8">
              <a:rPr lang="en-PK" smtClean="0"/>
              <a:t>20/05/2025 2:39 am</a:t>
            </a:fld>
            <a:endParaRPr lang="en-PK"/>
          </a:p>
        </p:txBody>
      </p:sp>
      <p:sp>
        <p:nvSpPr>
          <p:cNvPr id="6" name="Footer Placeholder 5">
            <a:extLst>
              <a:ext uri="{FF2B5EF4-FFF2-40B4-BE49-F238E27FC236}">
                <a16:creationId xmlns:a16="http://schemas.microsoft.com/office/drawing/2014/main" id="{4E6B2E4C-BC50-E57E-2AF5-FEE5AC1776A9}"/>
              </a:ext>
            </a:extLst>
          </p:cNvPr>
          <p:cNvSpPr>
            <a:spLocks noGrp="1"/>
          </p:cNvSpPr>
          <p:nvPr>
            <p:ph type="ftr" sz="quarter" idx="11"/>
          </p:nvPr>
        </p:nvSpPr>
        <p:spPr/>
        <p:txBody>
          <a:bodyPr/>
          <a:lstStyle/>
          <a:p>
            <a:r>
              <a:rPr lang="en-US"/>
              <a:t>Dr. Muhammad Yasir Rafiq </a:t>
            </a:r>
            <a:endParaRPr lang="en-PK"/>
          </a:p>
        </p:txBody>
      </p:sp>
      <p:sp>
        <p:nvSpPr>
          <p:cNvPr id="7" name="Slide Number Placeholder 6">
            <a:extLst>
              <a:ext uri="{FF2B5EF4-FFF2-40B4-BE49-F238E27FC236}">
                <a16:creationId xmlns:a16="http://schemas.microsoft.com/office/drawing/2014/main" id="{A52DC82B-B32F-6377-0907-12A8A71F6E90}"/>
              </a:ext>
            </a:extLst>
          </p:cNvPr>
          <p:cNvSpPr>
            <a:spLocks noGrp="1"/>
          </p:cNvSpPr>
          <p:nvPr>
            <p:ph type="sldNum" sz="quarter" idx="12"/>
          </p:nvPr>
        </p:nvSpPr>
        <p:spPr/>
        <p:txBody>
          <a:bodyPr/>
          <a:lstStyle/>
          <a:p>
            <a:fld id="{78A60D43-D855-407A-9CB0-F3668F34360F}" type="slidenum">
              <a:rPr lang="en-PK" smtClean="0"/>
              <a:t>‹#›</a:t>
            </a:fld>
            <a:endParaRPr lang="en-PK"/>
          </a:p>
        </p:txBody>
      </p:sp>
    </p:spTree>
    <p:extLst>
      <p:ext uri="{BB962C8B-B14F-4D97-AF65-F5344CB8AC3E}">
        <p14:creationId xmlns:p14="http://schemas.microsoft.com/office/powerpoint/2010/main" val="2383510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628C-3EB6-13D8-F3AB-A5B93809D6C8}"/>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759B15EA-2802-3F03-0A84-61DCFCE1B9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07C0D-364F-33FD-1A68-12FAEE890C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0750A99D-3B15-005B-3270-CA4A2CC25D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A0EB19-9F2D-E691-7C5F-0F6FCBAE2A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24696D25-7CF8-125C-06C1-EC3972E8221C}"/>
              </a:ext>
            </a:extLst>
          </p:cNvPr>
          <p:cNvSpPr>
            <a:spLocks noGrp="1"/>
          </p:cNvSpPr>
          <p:nvPr>
            <p:ph type="dt" sz="half" idx="10"/>
          </p:nvPr>
        </p:nvSpPr>
        <p:spPr/>
        <p:txBody>
          <a:bodyPr/>
          <a:lstStyle/>
          <a:p>
            <a:fld id="{975414FA-0ADF-48A7-8FF7-F4783B05B26C}" type="datetime8">
              <a:rPr lang="en-PK" smtClean="0"/>
              <a:t>20/05/2025 2:39 am</a:t>
            </a:fld>
            <a:endParaRPr lang="en-PK"/>
          </a:p>
        </p:txBody>
      </p:sp>
      <p:sp>
        <p:nvSpPr>
          <p:cNvPr id="8" name="Footer Placeholder 7">
            <a:extLst>
              <a:ext uri="{FF2B5EF4-FFF2-40B4-BE49-F238E27FC236}">
                <a16:creationId xmlns:a16="http://schemas.microsoft.com/office/drawing/2014/main" id="{CE5C5B07-CA4A-8933-74ED-15C76339DC62}"/>
              </a:ext>
            </a:extLst>
          </p:cNvPr>
          <p:cNvSpPr>
            <a:spLocks noGrp="1"/>
          </p:cNvSpPr>
          <p:nvPr>
            <p:ph type="ftr" sz="quarter" idx="11"/>
          </p:nvPr>
        </p:nvSpPr>
        <p:spPr/>
        <p:txBody>
          <a:bodyPr/>
          <a:lstStyle/>
          <a:p>
            <a:r>
              <a:rPr lang="en-US"/>
              <a:t>Dr. Muhammad Yasir Rafiq </a:t>
            </a:r>
            <a:endParaRPr lang="en-PK"/>
          </a:p>
        </p:txBody>
      </p:sp>
      <p:sp>
        <p:nvSpPr>
          <p:cNvPr id="9" name="Slide Number Placeholder 8">
            <a:extLst>
              <a:ext uri="{FF2B5EF4-FFF2-40B4-BE49-F238E27FC236}">
                <a16:creationId xmlns:a16="http://schemas.microsoft.com/office/drawing/2014/main" id="{5A9AB90F-E873-9F9E-5191-5C442984717C}"/>
              </a:ext>
            </a:extLst>
          </p:cNvPr>
          <p:cNvSpPr>
            <a:spLocks noGrp="1"/>
          </p:cNvSpPr>
          <p:nvPr>
            <p:ph type="sldNum" sz="quarter" idx="12"/>
          </p:nvPr>
        </p:nvSpPr>
        <p:spPr/>
        <p:txBody>
          <a:bodyPr/>
          <a:lstStyle/>
          <a:p>
            <a:fld id="{78A60D43-D855-407A-9CB0-F3668F34360F}" type="slidenum">
              <a:rPr lang="en-PK" smtClean="0"/>
              <a:t>‹#›</a:t>
            </a:fld>
            <a:endParaRPr lang="en-PK"/>
          </a:p>
        </p:txBody>
      </p:sp>
    </p:spTree>
    <p:extLst>
      <p:ext uri="{BB962C8B-B14F-4D97-AF65-F5344CB8AC3E}">
        <p14:creationId xmlns:p14="http://schemas.microsoft.com/office/powerpoint/2010/main" val="4228977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64C3-3722-3C3E-52CA-A9CE807E5C7D}"/>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1063E478-022E-264D-7683-5736F0BEE640}"/>
              </a:ext>
            </a:extLst>
          </p:cNvPr>
          <p:cNvSpPr>
            <a:spLocks noGrp="1"/>
          </p:cNvSpPr>
          <p:nvPr>
            <p:ph type="dt" sz="half" idx="10"/>
          </p:nvPr>
        </p:nvSpPr>
        <p:spPr/>
        <p:txBody>
          <a:bodyPr/>
          <a:lstStyle/>
          <a:p>
            <a:fld id="{176E8F2A-2169-48C7-8247-7BADAB49C4FB}" type="datetime8">
              <a:rPr lang="en-PK" smtClean="0"/>
              <a:t>20/05/2025 2:39 am</a:t>
            </a:fld>
            <a:endParaRPr lang="en-PK"/>
          </a:p>
        </p:txBody>
      </p:sp>
      <p:sp>
        <p:nvSpPr>
          <p:cNvPr id="4" name="Footer Placeholder 3">
            <a:extLst>
              <a:ext uri="{FF2B5EF4-FFF2-40B4-BE49-F238E27FC236}">
                <a16:creationId xmlns:a16="http://schemas.microsoft.com/office/drawing/2014/main" id="{E618C099-66AA-D8FF-4D7B-31E7EAAD6587}"/>
              </a:ext>
            </a:extLst>
          </p:cNvPr>
          <p:cNvSpPr>
            <a:spLocks noGrp="1"/>
          </p:cNvSpPr>
          <p:nvPr>
            <p:ph type="ftr" sz="quarter" idx="11"/>
          </p:nvPr>
        </p:nvSpPr>
        <p:spPr/>
        <p:txBody>
          <a:bodyPr/>
          <a:lstStyle/>
          <a:p>
            <a:r>
              <a:rPr lang="en-US"/>
              <a:t>Dr. Muhammad Yasir Rafiq </a:t>
            </a:r>
            <a:endParaRPr lang="en-PK"/>
          </a:p>
        </p:txBody>
      </p:sp>
      <p:sp>
        <p:nvSpPr>
          <p:cNvPr id="5" name="Slide Number Placeholder 4">
            <a:extLst>
              <a:ext uri="{FF2B5EF4-FFF2-40B4-BE49-F238E27FC236}">
                <a16:creationId xmlns:a16="http://schemas.microsoft.com/office/drawing/2014/main" id="{68686409-C4D1-8148-F808-620CB3F07FD2}"/>
              </a:ext>
            </a:extLst>
          </p:cNvPr>
          <p:cNvSpPr>
            <a:spLocks noGrp="1"/>
          </p:cNvSpPr>
          <p:nvPr>
            <p:ph type="sldNum" sz="quarter" idx="12"/>
          </p:nvPr>
        </p:nvSpPr>
        <p:spPr/>
        <p:txBody>
          <a:bodyPr/>
          <a:lstStyle/>
          <a:p>
            <a:fld id="{78A60D43-D855-407A-9CB0-F3668F34360F}" type="slidenum">
              <a:rPr lang="en-PK" smtClean="0"/>
              <a:t>‹#›</a:t>
            </a:fld>
            <a:endParaRPr lang="en-PK"/>
          </a:p>
        </p:txBody>
      </p:sp>
    </p:spTree>
    <p:extLst>
      <p:ext uri="{BB962C8B-B14F-4D97-AF65-F5344CB8AC3E}">
        <p14:creationId xmlns:p14="http://schemas.microsoft.com/office/powerpoint/2010/main" val="3857458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30757A-9932-C734-6BF5-E24CDC017122}"/>
              </a:ext>
            </a:extLst>
          </p:cNvPr>
          <p:cNvSpPr>
            <a:spLocks noGrp="1"/>
          </p:cNvSpPr>
          <p:nvPr>
            <p:ph type="dt" sz="half" idx="10"/>
          </p:nvPr>
        </p:nvSpPr>
        <p:spPr/>
        <p:txBody>
          <a:bodyPr/>
          <a:lstStyle/>
          <a:p>
            <a:fld id="{90C129A9-A589-4FD4-852C-8AE03AC2D519}" type="datetime8">
              <a:rPr lang="en-PK" smtClean="0"/>
              <a:t>20/05/2025 2:39 am</a:t>
            </a:fld>
            <a:endParaRPr lang="en-PK"/>
          </a:p>
        </p:txBody>
      </p:sp>
      <p:sp>
        <p:nvSpPr>
          <p:cNvPr id="3" name="Footer Placeholder 2">
            <a:extLst>
              <a:ext uri="{FF2B5EF4-FFF2-40B4-BE49-F238E27FC236}">
                <a16:creationId xmlns:a16="http://schemas.microsoft.com/office/drawing/2014/main" id="{A251DD48-0C5E-40BD-9DFF-0852CA70B0D1}"/>
              </a:ext>
            </a:extLst>
          </p:cNvPr>
          <p:cNvSpPr>
            <a:spLocks noGrp="1"/>
          </p:cNvSpPr>
          <p:nvPr>
            <p:ph type="ftr" sz="quarter" idx="11"/>
          </p:nvPr>
        </p:nvSpPr>
        <p:spPr/>
        <p:txBody>
          <a:bodyPr/>
          <a:lstStyle/>
          <a:p>
            <a:r>
              <a:rPr lang="en-US"/>
              <a:t>Dr. Muhammad Yasir Rafiq </a:t>
            </a:r>
            <a:endParaRPr lang="en-PK"/>
          </a:p>
        </p:txBody>
      </p:sp>
      <p:sp>
        <p:nvSpPr>
          <p:cNvPr id="4" name="Slide Number Placeholder 3">
            <a:extLst>
              <a:ext uri="{FF2B5EF4-FFF2-40B4-BE49-F238E27FC236}">
                <a16:creationId xmlns:a16="http://schemas.microsoft.com/office/drawing/2014/main" id="{E7C97ED3-578C-87DC-1791-782C136663A9}"/>
              </a:ext>
            </a:extLst>
          </p:cNvPr>
          <p:cNvSpPr>
            <a:spLocks noGrp="1"/>
          </p:cNvSpPr>
          <p:nvPr>
            <p:ph type="sldNum" sz="quarter" idx="12"/>
          </p:nvPr>
        </p:nvSpPr>
        <p:spPr/>
        <p:txBody>
          <a:bodyPr/>
          <a:lstStyle/>
          <a:p>
            <a:fld id="{78A60D43-D855-407A-9CB0-F3668F34360F}" type="slidenum">
              <a:rPr lang="en-PK" smtClean="0"/>
              <a:t>‹#›</a:t>
            </a:fld>
            <a:endParaRPr lang="en-PK"/>
          </a:p>
        </p:txBody>
      </p:sp>
    </p:spTree>
    <p:extLst>
      <p:ext uri="{BB962C8B-B14F-4D97-AF65-F5344CB8AC3E}">
        <p14:creationId xmlns:p14="http://schemas.microsoft.com/office/powerpoint/2010/main" val="3351757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1C2C-20F3-4B65-02B6-2BBB75D1D0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85D20FDF-8800-2015-009B-4CE62DE5F0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65B904D8-9FCF-71ED-9C2F-0D291D011D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B73796-2CC5-DDF4-963B-A42E2A95F0F5}"/>
              </a:ext>
            </a:extLst>
          </p:cNvPr>
          <p:cNvSpPr>
            <a:spLocks noGrp="1"/>
          </p:cNvSpPr>
          <p:nvPr>
            <p:ph type="dt" sz="half" idx="10"/>
          </p:nvPr>
        </p:nvSpPr>
        <p:spPr/>
        <p:txBody>
          <a:bodyPr/>
          <a:lstStyle/>
          <a:p>
            <a:fld id="{798F4222-3BCB-4DE1-A7B1-332FA01CEFF0}" type="datetime8">
              <a:rPr lang="en-PK" smtClean="0"/>
              <a:t>20/05/2025 2:39 am</a:t>
            </a:fld>
            <a:endParaRPr lang="en-PK"/>
          </a:p>
        </p:txBody>
      </p:sp>
      <p:sp>
        <p:nvSpPr>
          <p:cNvPr id="6" name="Footer Placeholder 5">
            <a:extLst>
              <a:ext uri="{FF2B5EF4-FFF2-40B4-BE49-F238E27FC236}">
                <a16:creationId xmlns:a16="http://schemas.microsoft.com/office/drawing/2014/main" id="{EB0AD80E-6BCE-E7E5-29CC-0B4DE1A29C9B}"/>
              </a:ext>
            </a:extLst>
          </p:cNvPr>
          <p:cNvSpPr>
            <a:spLocks noGrp="1"/>
          </p:cNvSpPr>
          <p:nvPr>
            <p:ph type="ftr" sz="quarter" idx="11"/>
          </p:nvPr>
        </p:nvSpPr>
        <p:spPr/>
        <p:txBody>
          <a:bodyPr/>
          <a:lstStyle/>
          <a:p>
            <a:r>
              <a:rPr lang="en-US"/>
              <a:t>Dr. Muhammad Yasir Rafiq </a:t>
            </a:r>
            <a:endParaRPr lang="en-PK"/>
          </a:p>
        </p:txBody>
      </p:sp>
      <p:sp>
        <p:nvSpPr>
          <p:cNvPr id="7" name="Slide Number Placeholder 6">
            <a:extLst>
              <a:ext uri="{FF2B5EF4-FFF2-40B4-BE49-F238E27FC236}">
                <a16:creationId xmlns:a16="http://schemas.microsoft.com/office/drawing/2014/main" id="{6B9DA729-BE7F-CFD3-BC5F-64A0A66DFA1B}"/>
              </a:ext>
            </a:extLst>
          </p:cNvPr>
          <p:cNvSpPr>
            <a:spLocks noGrp="1"/>
          </p:cNvSpPr>
          <p:nvPr>
            <p:ph type="sldNum" sz="quarter" idx="12"/>
          </p:nvPr>
        </p:nvSpPr>
        <p:spPr/>
        <p:txBody>
          <a:bodyPr/>
          <a:lstStyle/>
          <a:p>
            <a:fld id="{78A60D43-D855-407A-9CB0-F3668F34360F}" type="slidenum">
              <a:rPr lang="en-PK" smtClean="0"/>
              <a:t>‹#›</a:t>
            </a:fld>
            <a:endParaRPr lang="en-PK"/>
          </a:p>
        </p:txBody>
      </p:sp>
    </p:spTree>
    <p:extLst>
      <p:ext uri="{BB962C8B-B14F-4D97-AF65-F5344CB8AC3E}">
        <p14:creationId xmlns:p14="http://schemas.microsoft.com/office/powerpoint/2010/main" val="1060229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32B9-595A-14F5-8800-B3F57880B7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C1A1BD8B-DBD8-DEB4-0ECB-BDD5E9B154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F683CD8A-1E4C-F46D-5836-DDC6E54B9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DAF408-D9E9-6776-195A-EC8E735EBC02}"/>
              </a:ext>
            </a:extLst>
          </p:cNvPr>
          <p:cNvSpPr>
            <a:spLocks noGrp="1"/>
          </p:cNvSpPr>
          <p:nvPr>
            <p:ph type="dt" sz="half" idx="10"/>
          </p:nvPr>
        </p:nvSpPr>
        <p:spPr/>
        <p:txBody>
          <a:bodyPr/>
          <a:lstStyle/>
          <a:p>
            <a:fld id="{041F756A-0183-4D75-A055-7F3AD906243E}" type="datetime8">
              <a:rPr lang="en-PK" smtClean="0"/>
              <a:t>20/05/2025 2:39 am</a:t>
            </a:fld>
            <a:endParaRPr lang="en-PK"/>
          </a:p>
        </p:txBody>
      </p:sp>
      <p:sp>
        <p:nvSpPr>
          <p:cNvPr id="6" name="Footer Placeholder 5">
            <a:extLst>
              <a:ext uri="{FF2B5EF4-FFF2-40B4-BE49-F238E27FC236}">
                <a16:creationId xmlns:a16="http://schemas.microsoft.com/office/drawing/2014/main" id="{DC991047-5514-6063-6069-21DBD7D8C0EB}"/>
              </a:ext>
            </a:extLst>
          </p:cNvPr>
          <p:cNvSpPr>
            <a:spLocks noGrp="1"/>
          </p:cNvSpPr>
          <p:nvPr>
            <p:ph type="ftr" sz="quarter" idx="11"/>
          </p:nvPr>
        </p:nvSpPr>
        <p:spPr/>
        <p:txBody>
          <a:bodyPr/>
          <a:lstStyle/>
          <a:p>
            <a:r>
              <a:rPr lang="en-US"/>
              <a:t>Dr. Muhammad Yasir Rafiq </a:t>
            </a:r>
            <a:endParaRPr lang="en-PK"/>
          </a:p>
        </p:txBody>
      </p:sp>
      <p:sp>
        <p:nvSpPr>
          <p:cNvPr id="7" name="Slide Number Placeholder 6">
            <a:extLst>
              <a:ext uri="{FF2B5EF4-FFF2-40B4-BE49-F238E27FC236}">
                <a16:creationId xmlns:a16="http://schemas.microsoft.com/office/drawing/2014/main" id="{2FC62013-913A-E3B9-F757-CC3FA2B966A3}"/>
              </a:ext>
            </a:extLst>
          </p:cNvPr>
          <p:cNvSpPr>
            <a:spLocks noGrp="1"/>
          </p:cNvSpPr>
          <p:nvPr>
            <p:ph type="sldNum" sz="quarter" idx="12"/>
          </p:nvPr>
        </p:nvSpPr>
        <p:spPr/>
        <p:txBody>
          <a:bodyPr/>
          <a:lstStyle/>
          <a:p>
            <a:fld id="{78A60D43-D855-407A-9CB0-F3668F34360F}" type="slidenum">
              <a:rPr lang="en-PK" smtClean="0"/>
              <a:t>‹#›</a:t>
            </a:fld>
            <a:endParaRPr lang="en-PK"/>
          </a:p>
        </p:txBody>
      </p:sp>
    </p:spTree>
    <p:extLst>
      <p:ext uri="{BB962C8B-B14F-4D97-AF65-F5344CB8AC3E}">
        <p14:creationId xmlns:p14="http://schemas.microsoft.com/office/powerpoint/2010/main" val="616871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2D10FB-0F8A-494B-42AB-874B883D40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7E7AE92B-FFB5-6727-361F-A178D4F3E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F39F2EF-5E14-85DF-65FC-85E6379BC0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308D7-39D2-4AC1-AA1F-B40C4F4C4829}" type="datetime8">
              <a:rPr lang="en-PK" smtClean="0"/>
              <a:t>20/05/2025 2:39 am</a:t>
            </a:fld>
            <a:endParaRPr lang="en-PK"/>
          </a:p>
        </p:txBody>
      </p:sp>
      <p:sp>
        <p:nvSpPr>
          <p:cNvPr id="5" name="Footer Placeholder 4">
            <a:extLst>
              <a:ext uri="{FF2B5EF4-FFF2-40B4-BE49-F238E27FC236}">
                <a16:creationId xmlns:a16="http://schemas.microsoft.com/office/drawing/2014/main" id="{1BBFBCA2-26A9-50BB-F903-F8B546E756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Muhammad Yasir Rafiq </a:t>
            </a:r>
            <a:endParaRPr lang="en-PK"/>
          </a:p>
        </p:txBody>
      </p:sp>
      <p:sp>
        <p:nvSpPr>
          <p:cNvPr id="6" name="Slide Number Placeholder 5">
            <a:extLst>
              <a:ext uri="{FF2B5EF4-FFF2-40B4-BE49-F238E27FC236}">
                <a16:creationId xmlns:a16="http://schemas.microsoft.com/office/drawing/2014/main" id="{351DA512-5DD1-8564-DF4C-E519EF1064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A60D43-D855-407A-9CB0-F3668F34360F}" type="slidenum">
              <a:rPr lang="en-PK" smtClean="0"/>
              <a:t>‹#›</a:t>
            </a:fld>
            <a:endParaRPr lang="en-PK"/>
          </a:p>
        </p:txBody>
      </p:sp>
    </p:spTree>
    <p:extLst>
      <p:ext uri="{BB962C8B-B14F-4D97-AF65-F5344CB8AC3E}">
        <p14:creationId xmlns:p14="http://schemas.microsoft.com/office/powerpoint/2010/main" val="3380640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customXml" Target="../ink/ink6.xml"/><Relationship Id="rId4" Type="http://schemas.openxmlformats.org/officeDocument/2006/relationships/image" Target="../media/image120.png"/></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customXml" Target="../ink/ink3.xml"/><Relationship Id="rId10" Type="http://schemas.openxmlformats.org/officeDocument/2006/relationships/image" Target="../media/image103.png"/><Relationship Id="rId4" Type="http://schemas.openxmlformats.org/officeDocument/2006/relationships/image" Target="../media/image100.png"/><Relationship Id="rId9"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3"/>
          <p:cNvSpPr txBox="1"/>
          <p:nvPr/>
        </p:nvSpPr>
        <p:spPr>
          <a:xfrm>
            <a:off x="734292" y="1274618"/>
            <a:ext cx="10238508" cy="1371600"/>
          </a:xfrm>
          <a:prstGeom prst="rect">
            <a:avLst/>
          </a:prstGeom>
          <a:noFill/>
          <a:ln>
            <a:noFill/>
          </a:ln>
        </p:spPr>
        <p:txBody>
          <a:bodyPr spcFirstLastPara="1" wrap="square" lIns="90000" tIns="46800" rIns="90000" bIns="46800" anchor="b" anchorCtr="0">
            <a:noAutofit/>
          </a:bodyPr>
          <a:lstStyle/>
          <a:p>
            <a:pPr algn="ctr">
              <a:buClr>
                <a:srgbClr val="FF0000"/>
              </a:buClr>
            </a:pPr>
            <a:r>
              <a:rPr lang="en-US" sz="4400" b="1" dirty="0">
                <a:solidFill>
                  <a:srgbClr val="FF0000"/>
                </a:solidFill>
                <a:latin typeface="Verdana"/>
                <a:ea typeface="Verdana"/>
                <a:sym typeface="Verdana"/>
              </a:rPr>
              <a:t>Data Visualization </a:t>
            </a:r>
          </a:p>
          <a:p>
            <a:pPr algn="ctr">
              <a:buClr>
                <a:srgbClr val="FF0000"/>
              </a:buClr>
            </a:pPr>
            <a:r>
              <a:rPr lang="en-US" sz="4400" b="1" dirty="0">
                <a:solidFill>
                  <a:srgbClr val="FF0000"/>
                </a:solidFill>
                <a:latin typeface="Verdana"/>
                <a:ea typeface="Verdana"/>
                <a:sym typeface="Verdana"/>
              </a:rPr>
              <a:t>&amp;</a:t>
            </a:r>
          </a:p>
          <a:p>
            <a:pPr algn="ctr">
              <a:buClr>
                <a:srgbClr val="FF0000"/>
              </a:buClr>
            </a:pPr>
            <a:r>
              <a:rPr lang="en-US" sz="4400" b="1" dirty="0">
                <a:solidFill>
                  <a:srgbClr val="FF0000"/>
                </a:solidFill>
                <a:latin typeface="Verdana"/>
                <a:ea typeface="Verdana"/>
                <a:sym typeface="Verdana"/>
              </a:rPr>
              <a:t>Machine Learning Techniques</a:t>
            </a:r>
            <a:endParaRPr sz="4400" dirty="0"/>
          </a:p>
        </p:txBody>
      </p:sp>
      <p:sp>
        <p:nvSpPr>
          <p:cNvPr id="80" name="Google Shape;80;p13"/>
          <p:cNvSpPr txBox="1"/>
          <p:nvPr/>
        </p:nvSpPr>
        <p:spPr>
          <a:xfrm>
            <a:off x="2286000" y="2765714"/>
            <a:ext cx="7620000" cy="3110592"/>
          </a:xfrm>
          <a:prstGeom prst="rect">
            <a:avLst/>
          </a:prstGeom>
          <a:noFill/>
          <a:ln>
            <a:noFill/>
          </a:ln>
        </p:spPr>
        <p:txBody>
          <a:bodyPr spcFirstLastPara="1" wrap="square" lIns="90000" tIns="46800" rIns="90000" bIns="46800" anchor="t" anchorCtr="0">
            <a:noAutofit/>
          </a:bodyPr>
          <a:lstStyle/>
          <a:p>
            <a:pPr>
              <a:lnSpc>
                <a:spcPct val="90000"/>
              </a:lnSpc>
              <a:buClr>
                <a:srgbClr val="0000FF"/>
              </a:buClr>
            </a:pPr>
            <a:r>
              <a:rPr lang="en-US" sz="3200" b="1" dirty="0">
                <a:solidFill>
                  <a:srgbClr val="0000FF"/>
                </a:solidFill>
                <a:latin typeface="Verdana"/>
                <a:ea typeface="Verdana"/>
                <a:cs typeface="Verdana"/>
                <a:sym typeface="Verdana"/>
              </a:rPr>
              <a:t>Muhammad Yasir Rafiq </a:t>
            </a:r>
          </a:p>
          <a:p>
            <a:pPr>
              <a:lnSpc>
                <a:spcPct val="90000"/>
              </a:lnSpc>
              <a:buClr>
                <a:srgbClr val="0000FF"/>
              </a:buClr>
            </a:pPr>
            <a:r>
              <a:rPr lang="en-US" sz="3200" b="1" dirty="0">
                <a:solidFill>
                  <a:srgbClr val="0000FF"/>
                </a:solidFill>
                <a:latin typeface="Verdana"/>
                <a:ea typeface="Verdana"/>
                <a:cs typeface="Verdana"/>
                <a:sym typeface="Verdana"/>
              </a:rPr>
              <a:t>PhD (Management Sciences)</a:t>
            </a:r>
          </a:p>
          <a:p>
            <a:pPr>
              <a:lnSpc>
                <a:spcPct val="90000"/>
              </a:lnSpc>
              <a:buClr>
                <a:srgbClr val="0000FF"/>
              </a:buClr>
            </a:pPr>
            <a:endParaRPr lang="en-US" sz="3200" b="1" dirty="0">
              <a:solidFill>
                <a:srgbClr val="0000FF"/>
              </a:solidFill>
              <a:latin typeface="Verdana"/>
              <a:ea typeface="Verdana"/>
              <a:cs typeface="Verdana"/>
              <a:sym typeface="Verdana"/>
            </a:endParaRPr>
          </a:p>
          <a:p>
            <a:pPr algn="ctr">
              <a:lnSpc>
                <a:spcPct val="90000"/>
              </a:lnSpc>
              <a:buClr>
                <a:srgbClr val="0000FF"/>
              </a:buClr>
            </a:pPr>
            <a:endParaRPr lang="en-US" sz="3200" b="1" dirty="0">
              <a:solidFill>
                <a:srgbClr val="0000FF"/>
              </a:solidFill>
              <a:latin typeface="Verdana"/>
              <a:ea typeface="Verdana"/>
              <a:cs typeface="Verdana"/>
              <a:sym typeface="Verdana"/>
            </a:endParaRPr>
          </a:p>
          <a:p>
            <a:pPr algn="ctr">
              <a:lnSpc>
                <a:spcPct val="90000"/>
              </a:lnSpc>
              <a:buClr>
                <a:srgbClr val="0000FF"/>
              </a:buClr>
            </a:pPr>
            <a:endParaRPr lang="en-US" sz="3200" b="1" dirty="0">
              <a:solidFill>
                <a:srgbClr val="0000FF"/>
              </a:solidFill>
              <a:latin typeface="Verdana"/>
              <a:ea typeface="Verdana"/>
              <a:cs typeface="Verdana"/>
              <a:sym typeface="Verdana"/>
            </a:endParaRPr>
          </a:p>
          <a:p>
            <a:pPr algn="ctr">
              <a:lnSpc>
                <a:spcPct val="90000"/>
              </a:lnSpc>
              <a:buClr>
                <a:srgbClr val="0000FF"/>
              </a:buClr>
            </a:pPr>
            <a:r>
              <a:rPr lang="en-US" sz="3200" b="1" dirty="0">
                <a:solidFill>
                  <a:srgbClr val="0000FF"/>
                </a:solidFill>
                <a:latin typeface="Verdana"/>
                <a:ea typeface="Verdana"/>
                <a:cs typeface="Verdana"/>
                <a:sym typeface="Verdana"/>
              </a:rPr>
              <a:t>Liaoning Technical University, China</a:t>
            </a:r>
          </a:p>
          <a:p>
            <a:pPr>
              <a:lnSpc>
                <a:spcPct val="90000"/>
              </a:lnSpc>
              <a:buClr>
                <a:srgbClr val="0000FF"/>
              </a:buClr>
            </a:pPr>
            <a:endParaRPr lang="en-US" sz="2400" b="1" u="sng" dirty="0">
              <a:solidFill>
                <a:srgbClr val="0000FF"/>
              </a:solidFill>
              <a:latin typeface="Verdana"/>
              <a:ea typeface="Verdana"/>
              <a:cs typeface="Verdana"/>
              <a:sym typeface="Verdana"/>
            </a:endParaRPr>
          </a:p>
          <a:p>
            <a:pPr>
              <a:lnSpc>
                <a:spcPct val="90000"/>
              </a:lnSpc>
              <a:buClr>
                <a:srgbClr val="0000FF"/>
              </a:buClr>
            </a:pPr>
            <a:endParaRPr lang="en-US" sz="2400" b="1" u="sng" dirty="0">
              <a:solidFill>
                <a:srgbClr val="0000FF"/>
              </a:solidFill>
              <a:latin typeface="Verdana"/>
              <a:ea typeface="Verdana"/>
              <a:cs typeface="Verdana"/>
              <a:sym typeface="Verdana"/>
            </a:endParaRPr>
          </a:p>
          <a:p>
            <a:pPr algn="ctr">
              <a:lnSpc>
                <a:spcPct val="90000"/>
              </a:lnSpc>
              <a:buClr>
                <a:srgbClr val="0000FF"/>
              </a:buClr>
            </a:pPr>
            <a:r>
              <a:rPr lang="en-US" sz="2400" b="1" u="sng" dirty="0">
                <a:solidFill>
                  <a:srgbClr val="FF0000"/>
                </a:solidFill>
                <a:latin typeface="Verdana"/>
                <a:ea typeface="Verdana"/>
                <a:cs typeface="Verdana"/>
                <a:sym typeface="Verdana"/>
              </a:rPr>
              <a:t>yasir.mrktg@gmail.com</a:t>
            </a:r>
          </a:p>
          <a:p>
            <a:pPr>
              <a:lnSpc>
                <a:spcPct val="90000"/>
              </a:lnSpc>
              <a:buClr>
                <a:srgbClr val="0000FF"/>
              </a:buClr>
            </a:pPr>
            <a:endParaRPr dirty="0"/>
          </a:p>
          <a:p>
            <a:pPr>
              <a:lnSpc>
                <a:spcPct val="90000"/>
              </a:lnSpc>
              <a:spcBef>
                <a:spcPts val="500"/>
              </a:spcBef>
              <a:buClr>
                <a:schemeClr val="lt1"/>
              </a:buClr>
            </a:pPr>
            <a:endParaRPr sz="2000" b="1" dirty="0">
              <a:solidFill>
                <a:srgbClr val="0000FF"/>
              </a:solidFill>
              <a:latin typeface="Verdana"/>
              <a:ea typeface="Verdana"/>
              <a:cs typeface="Verdana"/>
              <a:sym typeface="Verdana"/>
            </a:endParaRPr>
          </a:p>
          <a:p>
            <a:pPr>
              <a:lnSpc>
                <a:spcPct val="90000"/>
              </a:lnSpc>
              <a:spcBef>
                <a:spcPts val="500"/>
              </a:spcBef>
              <a:buClr>
                <a:srgbClr val="0000FF"/>
              </a:buClr>
            </a:pPr>
            <a:endParaRPr dirty="0"/>
          </a:p>
        </p:txBody>
      </p:sp>
      <p:pic>
        <p:nvPicPr>
          <p:cNvPr id="2" name="Picture 1">
            <a:extLst>
              <a:ext uri="{FF2B5EF4-FFF2-40B4-BE49-F238E27FC236}">
                <a16:creationId xmlns:a16="http://schemas.microsoft.com/office/drawing/2014/main" id="{54F7F0B6-F525-F477-7974-FB7788644DD7}"/>
              </a:ext>
            </a:extLst>
          </p:cNvPr>
          <p:cNvPicPr>
            <a:picLocks noChangeAspect="1"/>
          </p:cNvPicPr>
          <p:nvPr/>
        </p:nvPicPr>
        <p:blipFill>
          <a:blip r:embed="rId3"/>
          <a:stretch>
            <a:fillRect/>
          </a:stretch>
        </p:blipFill>
        <p:spPr>
          <a:xfrm>
            <a:off x="230915" y="215793"/>
            <a:ext cx="2526140" cy="1696339"/>
          </a:xfrm>
          <a:prstGeom prst="rect">
            <a:avLst/>
          </a:prstGeom>
        </p:spPr>
      </p:pic>
      <p:sp>
        <p:nvSpPr>
          <p:cNvPr id="3" name="Footer Placeholder 2">
            <a:extLst>
              <a:ext uri="{FF2B5EF4-FFF2-40B4-BE49-F238E27FC236}">
                <a16:creationId xmlns:a16="http://schemas.microsoft.com/office/drawing/2014/main" id="{132D6222-CD77-4E39-4440-4B7B0BE31B9D}"/>
              </a:ext>
            </a:extLst>
          </p:cNvPr>
          <p:cNvSpPr>
            <a:spLocks noGrp="1"/>
          </p:cNvSpPr>
          <p:nvPr>
            <p:ph type="ftr" sz="quarter" idx="11"/>
          </p:nvPr>
        </p:nvSpPr>
        <p:spPr/>
        <p:txBody>
          <a:bodyPr/>
          <a:lstStyle/>
          <a:p>
            <a:r>
              <a:rPr lang="en-US"/>
              <a:t>Dr. Muhammad Yasir Rafiq </a:t>
            </a:r>
            <a:endParaRPr lang="en-PK"/>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08231E-BF23-D91D-7794-4F99573A7A20}"/>
              </a:ext>
            </a:extLst>
          </p:cNvPr>
          <p:cNvPicPr>
            <a:picLocks noChangeAspect="1"/>
          </p:cNvPicPr>
          <p:nvPr/>
        </p:nvPicPr>
        <p:blipFill>
          <a:blip r:embed="rId2"/>
          <a:stretch>
            <a:fillRect/>
          </a:stretch>
        </p:blipFill>
        <p:spPr>
          <a:xfrm>
            <a:off x="575186" y="385686"/>
            <a:ext cx="10382866" cy="5705398"/>
          </a:xfrm>
          <a:prstGeom prst="rect">
            <a:avLst/>
          </a:prstGeom>
        </p:spPr>
      </p:pic>
      <p:pic>
        <p:nvPicPr>
          <p:cNvPr id="6" name="Picture 5">
            <a:extLst>
              <a:ext uri="{FF2B5EF4-FFF2-40B4-BE49-F238E27FC236}">
                <a16:creationId xmlns:a16="http://schemas.microsoft.com/office/drawing/2014/main" id="{D73C5779-2907-89CA-7492-CE1F8D588D41}"/>
              </a:ext>
            </a:extLst>
          </p:cNvPr>
          <p:cNvPicPr>
            <a:picLocks noChangeAspect="1"/>
          </p:cNvPicPr>
          <p:nvPr/>
        </p:nvPicPr>
        <p:blipFill>
          <a:blip r:embed="rId3"/>
          <a:stretch>
            <a:fillRect/>
          </a:stretch>
        </p:blipFill>
        <p:spPr>
          <a:xfrm>
            <a:off x="10353418" y="5618106"/>
            <a:ext cx="1578027" cy="1239894"/>
          </a:xfrm>
          <a:prstGeom prst="rect">
            <a:avLst/>
          </a:prstGeom>
        </p:spPr>
      </p:pic>
      <p:sp>
        <p:nvSpPr>
          <p:cNvPr id="2" name="Footer Placeholder 1">
            <a:extLst>
              <a:ext uri="{FF2B5EF4-FFF2-40B4-BE49-F238E27FC236}">
                <a16:creationId xmlns:a16="http://schemas.microsoft.com/office/drawing/2014/main" id="{DB6B2DC5-C20A-C055-C69B-F3EC1C23EB84}"/>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1687399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E8B6-29F0-5DE7-131E-B62300D806F2}"/>
              </a:ext>
            </a:extLst>
          </p:cNvPr>
          <p:cNvSpPr>
            <a:spLocks noGrp="1"/>
          </p:cNvSpPr>
          <p:nvPr>
            <p:ph type="title"/>
          </p:nvPr>
        </p:nvSpPr>
        <p:spPr/>
        <p:txBody>
          <a:bodyPr/>
          <a:lstStyle/>
          <a:p>
            <a:r>
              <a:rPr lang="en-US" sz="4900" dirty="0">
                <a:solidFill>
                  <a:schemeClr val="accent1"/>
                </a:solidFill>
                <a:latin typeface="Arial Black" panose="020B0A04020102020204" pitchFamily="34" charset="0"/>
                <a:cs typeface="Times New Roman" panose="02020603050405020304" pitchFamily="18" charset="0"/>
              </a:rPr>
              <a:t>1- Support</a:t>
            </a:r>
            <a:endParaRPr lang="en-PK" sz="4900" dirty="0">
              <a:solidFill>
                <a:schemeClr val="accent1"/>
              </a:solidFill>
              <a:latin typeface="Arial Black" panose="020B0A04020102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1574FB6-68D2-6D9C-E026-382CF32C5019}"/>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9058E0DB-FDA4-CC7D-71EE-6AC929B9B678}"/>
              </a:ext>
            </a:extLst>
          </p:cNvPr>
          <p:cNvPicPr>
            <a:picLocks noChangeAspect="1"/>
          </p:cNvPicPr>
          <p:nvPr/>
        </p:nvPicPr>
        <p:blipFill>
          <a:blip r:embed="rId2"/>
          <a:stretch>
            <a:fillRect/>
          </a:stretch>
        </p:blipFill>
        <p:spPr>
          <a:xfrm>
            <a:off x="1205259" y="1828800"/>
            <a:ext cx="9418929" cy="4184073"/>
          </a:xfrm>
          <a:prstGeom prst="rect">
            <a:avLst/>
          </a:prstGeom>
        </p:spPr>
      </p:pic>
    </p:spTree>
    <p:extLst>
      <p:ext uri="{BB962C8B-B14F-4D97-AF65-F5344CB8AC3E}">
        <p14:creationId xmlns:p14="http://schemas.microsoft.com/office/powerpoint/2010/main" val="30400034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72B0-E6D9-298E-BCE7-CBEC0401D6C8}"/>
              </a:ext>
            </a:extLst>
          </p:cNvPr>
          <p:cNvSpPr>
            <a:spLocks noGrp="1"/>
          </p:cNvSpPr>
          <p:nvPr>
            <p:ph type="title"/>
          </p:nvPr>
        </p:nvSpPr>
        <p:spPr>
          <a:xfrm>
            <a:off x="838199" y="136525"/>
            <a:ext cx="10515600" cy="1325563"/>
          </a:xfrm>
        </p:spPr>
        <p:txBody>
          <a:bodyPr/>
          <a:lstStyle/>
          <a:p>
            <a:r>
              <a:rPr lang="en-US" sz="4900" dirty="0">
                <a:solidFill>
                  <a:schemeClr val="accent1"/>
                </a:solidFill>
                <a:latin typeface="Arial Black" panose="020B0A04020102020204" pitchFamily="34" charset="0"/>
                <a:cs typeface="Times New Roman" panose="02020603050405020304" pitchFamily="18" charset="0"/>
              </a:rPr>
              <a:t>2- Confidence</a:t>
            </a:r>
            <a:endParaRPr lang="en-PK" sz="4900" dirty="0">
              <a:solidFill>
                <a:schemeClr val="accent1"/>
              </a:solidFill>
              <a:latin typeface="Arial Black" panose="020B0A04020102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12E3CC0-7729-01EE-21B1-EAF77E3D5258}"/>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6AD1C030-343E-FB3A-A514-C55D824EF8BA}"/>
              </a:ext>
            </a:extLst>
          </p:cNvPr>
          <p:cNvPicPr>
            <a:picLocks noChangeAspect="1"/>
          </p:cNvPicPr>
          <p:nvPr/>
        </p:nvPicPr>
        <p:blipFill>
          <a:blip r:embed="rId2"/>
          <a:stretch>
            <a:fillRect/>
          </a:stretch>
        </p:blipFill>
        <p:spPr>
          <a:xfrm>
            <a:off x="1052944" y="1343891"/>
            <a:ext cx="10300855" cy="4877308"/>
          </a:xfrm>
          <a:prstGeom prst="rect">
            <a:avLst/>
          </a:prstGeom>
        </p:spPr>
      </p:pic>
    </p:spTree>
    <p:extLst>
      <p:ext uri="{BB962C8B-B14F-4D97-AF65-F5344CB8AC3E}">
        <p14:creationId xmlns:p14="http://schemas.microsoft.com/office/powerpoint/2010/main" val="5240779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DAA1-9669-061A-1BD4-B92236FDD29A}"/>
              </a:ext>
            </a:extLst>
          </p:cNvPr>
          <p:cNvSpPr>
            <a:spLocks noGrp="1"/>
          </p:cNvSpPr>
          <p:nvPr>
            <p:ph type="title"/>
          </p:nvPr>
        </p:nvSpPr>
        <p:spPr/>
        <p:txBody>
          <a:bodyPr/>
          <a:lstStyle/>
          <a:p>
            <a:r>
              <a:rPr lang="en-US" sz="4900" dirty="0">
                <a:solidFill>
                  <a:schemeClr val="accent1"/>
                </a:solidFill>
                <a:latin typeface="Arial Black" panose="020B0A04020102020204" pitchFamily="34" charset="0"/>
                <a:cs typeface="Times New Roman" panose="02020603050405020304" pitchFamily="18" charset="0"/>
              </a:rPr>
              <a:t>3-</a:t>
            </a:r>
            <a:r>
              <a:rPr lang="en-US" dirty="0"/>
              <a:t> </a:t>
            </a:r>
            <a:r>
              <a:rPr lang="en-US" sz="4900" dirty="0">
                <a:solidFill>
                  <a:schemeClr val="accent1"/>
                </a:solidFill>
                <a:latin typeface="Arial Black" panose="020B0A04020102020204" pitchFamily="34" charset="0"/>
                <a:cs typeface="Times New Roman" panose="02020603050405020304" pitchFamily="18" charset="0"/>
              </a:rPr>
              <a:t>Coverage</a:t>
            </a:r>
            <a:endParaRPr lang="en-PK" sz="4900" dirty="0">
              <a:solidFill>
                <a:schemeClr val="accent1"/>
              </a:solidFill>
              <a:latin typeface="Arial Black" panose="020B0A04020102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87140C5-B711-3766-DCF7-060BA893A5FC}"/>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8BE31C34-1E8D-E8F2-0740-0678944393CB}"/>
              </a:ext>
            </a:extLst>
          </p:cNvPr>
          <p:cNvPicPr>
            <a:picLocks noChangeAspect="1"/>
          </p:cNvPicPr>
          <p:nvPr/>
        </p:nvPicPr>
        <p:blipFill>
          <a:blip r:embed="rId2"/>
          <a:stretch>
            <a:fillRect/>
          </a:stretch>
        </p:blipFill>
        <p:spPr>
          <a:xfrm>
            <a:off x="494721" y="1659193"/>
            <a:ext cx="11212369" cy="4159716"/>
          </a:xfrm>
          <a:prstGeom prst="rect">
            <a:avLst/>
          </a:prstGeom>
        </p:spPr>
      </p:pic>
    </p:spTree>
    <p:extLst>
      <p:ext uri="{BB962C8B-B14F-4D97-AF65-F5344CB8AC3E}">
        <p14:creationId xmlns:p14="http://schemas.microsoft.com/office/powerpoint/2010/main" val="25503524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EA2D-4EDB-DBAE-08BD-29268E4ACA5E}"/>
              </a:ext>
            </a:extLst>
          </p:cNvPr>
          <p:cNvSpPr>
            <a:spLocks noGrp="1"/>
          </p:cNvSpPr>
          <p:nvPr>
            <p:ph type="title"/>
          </p:nvPr>
        </p:nvSpPr>
        <p:spPr>
          <a:xfrm>
            <a:off x="838200" y="365126"/>
            <a:ext cx="10515600" cy="770948"/>
          </a:xfrm>
        </p:spPr>
        <p:txBody>
          <a:bodyPr/>
          <a:lstStyle/>
          <a:p>
            <a:r>
              <a:rPr lang="en-US" sz="4900" dirty="0">
                <a:solidFill>
                  <a:schemeClr val="accent1"/>
                </a:solidFill>
                <a:latin typeface="Arial Black" panose="020B0A04020102020204" pitchFamily="34" charset="0"/>
                <a:cs typeface="Times New Roman" panose="02020603050405020304" pitchFamily="18" charset="0"/>
              </a:rPr>
              <a:t>4-</a:t>
            </a:r>
            <a:r>
              <a:rPr lang="en-US" dirty="0"/>
              <a:t> </a:t>
            </a:r>
            <a:r>
              <a:rPr lang="en-US" sz="4900" dirty="0">
                <a:solidFill>
                  <a:schemeClr val="accent1"/>
                </a:solidFill>
                <a:latin typeface="Arial Black" panose="020B0A04020102020204" pitchFamily="34" charset="0"/>
                <a:cs typeface="Times New Roman" panose="02020603050405020304" pitchFamily="18" charset="0"/>
              </a:rPr>
              <a:t>Strength</a:t>
            </a:r>
            <a:endParaRPr lang="en-PK" sz="4900" dirty="0">
              <a:solidFill>
                <a:schemeClr val="accent1"/>
              </a:solidFill>
              <a:latin typeface="Arial Black" panose="020B0A04020102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0693CC2-528B-3179-6321-E753B27A0105}"/>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382CFEFA-B4DE-3AB2-5C4E-E0E5A3D54C3E}"/>
              </a:ext>
            </a:extLst>
          </p:cNvPr>
          <p:cNvPicPr>
            <a:picLocks noChangeAspect="1"/>
          </p:cNvPicPr>
          <p:nvPr/>
        </p:nvPicPr>
        <p:blipFill>
          <a:blip r:embed="rId2"/>
          <a:stretch>
            <a:fillRect/>
          </a:stretch>
        </p:blipFill>
        <p:spPr>
          <a:xfrm>
            <a:off x="487317" y="1468582"/>
            <a:ext cx="10416210" cy="4530436"/>
          </a:xfrm>
          <a:prstGeom prst="rect">
            <a:avLst/>
          </a:prstGeom>
        </p:spPr>
      </p:pic>
    </p:spTree>
    <p:extLst>
      <p:ext uri="{BB962C8B-B14F-4D97-AF65-F5344CB8AC3E}">
        <p14:creationId xmlns:p14="http://schemas.microsoft.com/office/powerpoint/2010/main" val="35018850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C381-4A97-B1B8-FF84-B2AB625E2758}"/>
              </a:ext>
            </a:extLst>
          </p:cNvPr>
          <p:cNvSpPr>
            <a:spLocks noGrp="1"/>
          </p:cNvSpPr>
          <p:nvPr>
            <p:ph type="title"/>
          </p:nvPr>
        </p:nvSpPr>
        <p:spPr>
          <a:xfrm>
            <a:off x="838200" y="365125"/>
            <a:ext cx="10515600" cy="757093"/>
          </a:xfrm>
        </p:spPr>
        <p:txBody>
          <a:bodyPr>
            <a:normAutofit fontScale="90000"/>
          </a:bodyPr>
          <a:lstStyle/>
          <a:p>
            <a:r>
              <a:rPr lang="en-US" sz="4900" dirty="0">
                <a:solidFill>
                  <a:schemeClr val="accent1"/>
                </a:solidFill>
                <a:latin typeface="Arial Black" panose="020B0A04020102020204" pitchFamily="34" charset="0"/>
                <a:cs typeface="Times New Roman" panose="02020603050405020304" pitchFamily="18" charset="0"/>
              </a:rPr>
              <a:t>5-</a:t>
            </a:r>
            <a:r>
              <a:rPr lang="en-US" dirty="0"/>
              <a:t> </a:t>
            </a:r>
            <a:r>
              <a:rPr lang="en-US" sz="4900" dirty="0">
                <a:solidFill>
                  <a:schemeClr val="accent1"/>
                </a:solidFill>
                <a:latin typeface="Arial Black" panose="020B0A04020102020204" pitchFamily="34" charset="0"/>
                <a:cs typeface="Times New Roman" panose="02020603050405020304" pitchFamily="18" charset="0"/>
              </a:rPr>
              <a:t>Lift</a:t>
            </a:r>
            <a:r>
              <a:rPr lang="en-US" dirty="0"/>
              <a:t> </a:t>
            </a:r>
            <a:endParaRPr lang="en-PK" dirty="0"/>
          </a:p>
        </p:txBody>
      </p:sp>
      <p:sp>
        <p:nvSpPr>
          <p:cNvPr id="4" name="Footer Placeholder 3">
            <a:extLst>
              <a:ext uri="{FF2B5EF4-FFF2-40B4-BE49-F238E27FC236}">
                <a16:creationId xmlns:a16="http://schemas.microsoft.com/office/drawing/2014/main" id="{80B2E002-40B2-5C03-FC41-6DC344EF11EF}"/>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A5F73E55-929C-F066-1C43-F07A29E8B2EC}"/>
              </a:ext>
            </a:extLst>
          </p:cNvPr>
          <p:cNvPicPr>
            <a:picLocks noChangeAspect="1"/>
          </p:cNvPicPr>
          <p:nvPr/>
        </p:nvPicPr>
        <p:blipFill>
          <a:blip r:embed="rId2"/>
          <a:stretch>
            <a:fillRect/>
          </a:stretch>
        </p:blipFill>
        <p:spPr>
          <a:xfrm>
            <a:off x="838199" y="1343891"/>
            <a:ext cx="11229109" cy="4999228"/>
          </a:xfrm>
          <a:prstGeom prst="rect">
            <a:avLst/>
          </a:prstGeom>
        </p:spPr>
      </p:pic>
    </p:spTree>
    <p:extLst>
      <p:ext uri="{BB962C8B-B14F-4D97-AF65-F5344CB8AC3E}">
        <p14:creationId xmlns:p14="http://schemas.microsoft.com/office/powerpoint/2010/main" val="40790366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9621-79CF-5BD0-686A-B6885F26DC57}"/>
              </a:ext>
            </a:extLst>
          </p:cNvPr>
          <p:cNvSpPr>
            <a:spLocks noGrp="1"/>
          </p:cNvSpPr>
          <p:nvPr>
            <p:ph type="title"/>
          </p:nvPr>
        </p:nvSpPr>
        <p:spPr>
          <a:xfrm>
            <a:off x="838200" y="136525"/>
            <a:ext cx="10515600" cy="812511"/>
          </a:xfrm>
        </p:spPr>
        <p:txBody>
          <a:bodyPr/>
          <a:lstStyle/>
          <a:p>
            <a:r>
              <a:rPr lang="en-US" dirty="0">
                <a:solidFill>
                  <a:schemeClr val="accent1"/>
                </a:solidFill>
                <a:latin typeface="Arial Black" panose="020B0A04020102020204" pitchFamily="34" charset="0"/>
                <a:cs typeface="Times New Roman" panose="02020603050405020304" pitchFamily="18" charset="0"/>
              </a:rPr>
              <a:t>6-</a:t>
            </a:r>
            <a:r>
              <a:rPr lang="en-US" dirty="0"/>
              <a:t> </a:t>
            </a:r>
            <a:r>
              <a:rPr lang="en-US" dirty="0">
                <a:solidFill>
                  <a:schemeClr val="accent1"/>
                </a:solidFill>
                <a:latin typeface="Arial Black" panose="020B0A04020102020204" pitchFamily="34" charset="0"/>
                <a:cs typeface="Times New Roman" panose="02020603050405020304" pitchFamily="18" charset="0"/>
              </a:rPr>
              <a:t>Leverage</a:t>
            </a:r>
            <a:endParaRPr lang="en-PK" dirty="0">
              <a:solidFill>
                <a:schemeClr val="accent1"/>
              </a:solidFill>
              <a:latin typeface="Arial Black" panose="020B0A04020102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5314E2C-4C4B-2FF1-5C36-9F7D16445A80}"/>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01C567B3-C15B-FF56-CE91-5EF96861E85F}"/>
              </a:ext>
            </a:extLst>
          </p:cNvPr>
          <p:cNvPicPr>
            <a:picLocks noChangeAspect="1"/>
          </p:cNvPicPr>
          <p:nvPr/>
        </p:nvPicPr>
        <p:blipFill>
          <a:blip r:embed="rId2"/>
          <a:stretch>
            <a:fillRect/>
          </a:stretch>
        </p:blipFill>
        <p:spPr>
          <a:xfrm>
            <a:off x="568036" y="1219201"/>
            <a:ext cx="11236037" cy="4946072"/>
          </a:xfrm>
          <a:prstGeom prst="rect">
            <a:avLst/>
          </a:prstGeom>
        </p:spPr>
      </p:pic>
    </p:spTree>
    <p:extLst>
      <p:ext uri="{BB962C8B-B14F-4D97-AF65-F5344CB8AC3E}">
        <p14:creationId xmlns:p14="http://schemas.microsoft.com/office/powerpoint/2010/main" val="3475358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CE048-C461-B3EF-7090-64CC60B5B6AD}"/>
              </a:ext>
            </a:extLst>
          </p:cNvPr>
          <p:cNvSpPr>
            <a:spLocks noGrp="1"/>
          </p:cNvSpPr>
          <p:nvPr>
            <p:ph type="title"/>
          </p:nvPr>
        </p:nvSpPr>
        <p:spPr>
          <a:xfrm>
            <a:off x="838200" y="365126"/>
            <a:ext cx="10515600" cy="826366"/>
          </a:xfrm>
        </p:spPr>
        <p:txBody>
          <a:bodyPr/>
          <a:lstStyle/>
          <a:p>
            <a:r>
              <a:rPr lang="en-US" dirty="0">
                <a:solidFill>
                  <a:schemeClr val="accent1"/>
                </a:solidFill>
                <a:latin typeface="Arial Black" panose="020B0A04020102020204" pitchFamily="34" charset="0"/>
                <a:cs typeface="Times New Roman" panose="02020603050405020304" pitchFamily="18" charset="0"/>
              </a:rPr>
              <a:t>Summary</a:t>
            </a:r>
            <a:r>
              <a:rPr lang="en-US" dirty="0"/>
              <a:t> </a:t>
            </a:r>
            <a:r>
              <a:rPr lang="en-US" dirty="0">
                <a:solidFill>
                  <a:schemeClr val="accent1"/>
                </a:solidFill>
                <a:latin typeface="Arial Black" panose="020B0A04020102020204" pitchFamily="34" charset="0"/>
                <a:cs typeface="Times New Roman" panose="02020603050405020304" pitchFamily="18" charset="0"/>
              </a:rPr>
              <a:t>of</a:t>
            </a:r>
            <a:r>
              <a:rPr lang="en-US" dirty="0"/>
              <a:t> </a:t>
            </a:r>
            <a:r>
              <a:rPr lang="en-US" dirty="0">
                <a:solidFill>
                  <a:schemeClr val="accent1"/>
                </a:solidFill>
                <a:latin typeface="Arial Black" panose="020B0A04020102020204" pitchFamily="34" charset="0"/>
                <a:cs typeface="Times New Roman" panose="02020603050405020304" pitchFamily="18" charset="0"/>
              </a:rPr>
              <a:t>Measures</a:t>
            </a:r>
            <a:endParaRPr lang="en-PK" dirty="0">
              <a:solidFill>
                <a:schemeClr val="accent1"/>
              </a:solidFill>
              <a:latin typeface="Arial Black" panose="020B0A04020102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F184A79-6DA3-E203-709F-A56EC65BB9A4}"/>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9BBCC209-F385-EA77-1179-3D437D4618C7}"/>
              </a:ext>
            </a:extLst>
          </p:cNvPr>
          <p:cNvPicPr>
            <a:picLocks noChangeAspect="1"/>
          </p:cNvPicPr>
          <p:nvPr/>
        </p:nvPicPr>
        <p:blipFill>
          <a:blip r:embed="rId2"/>
          <a:stretch>
            <a:fillRect/>
          </a:stretch>
        </p:blipFill>
        <p:spPr>
          <a:xfrm>
            <a:off x="387927" y="1369409"/>
            <a:ext cx="11429999" cy="4851281"/>
          </a:xfrm>
          <a:prstGeom prst="rect">
            <a:avLst/>
          </a:prstGeom>
        </p:spPr>
      </p:pic>
    </p:spTree>
    <p:extLst>
      <p:ext uri="{BB962C8B-B14F-4D97-AF65-F5344CB8AC3E}">
        <p14:creationId xmlns:p14="http://schemas.microsoft.com/office/powerpoint/2010/main" val="15541403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CE59A-FA28-3BF4-853C-9AA2C8B71D8D}"/>
              </a:ext>
            </a:extLst>
          </p:cNvPr>
          <p:cNvSpPr>
            <a:spLocks noGrp="1"/>
          </p:cNvSpPr>
          <p:nvPr>
            <p:ph type="title"/>
          </p:nvPr>
        </p:nvSpPr>
        <p:spPr>
          <a:xfrm>
            <a:off x="0" y="136525"/>
            <a:ext cx="10515600" cy="696759"/>
          </a:xfrm>
        </p:spPr>
        <p:txBody>
          <a:bodyPr>
            <a:normAutofit/>
          </a:bodyPr>
          <a:lstStyle/>
          <a:p>
            <a:r>
              <a:rPr lang="en-US" dirty="0">
                <a:solidFill>
                  <a:schemeClr val="accent1"/>
                </a:solidFill>
                <a:latin typeface="Arial Black" panose="020B0A04020102020204" pitchFamily="34" charset="0"/>
                <a:cs typeface="Times New Roman" panose="02020603050405020304" pitchFamily="18" charset="0"/>
              </a:rPr>
              <a:t>Metrics Explanation in Nutshell:</a:t>
            </a:r>
            <a:endParaRPr lang="en-PK" dirty="0">
              <a:solidFill>
                <a:schemeClr val="accent1"/>
              </a:solidFill>
              <a:latin typeface="Arial Black" panose="020B0A040201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19497DF-E3FF-7B32-754E-1EEFA1401B1F}"/>
              </a:ext>
            </a:extLst>
          </p:cNvPr>
          <p:cNvSpPr>
            <a:spLocks noGrp="1"/>
          </p:cNvSpPr>
          <p:nvPr>
            <p:ph idx="1"/>
          </p:nvPr>
        </p:nvSpPr>
        <p:spPr>
          <a:xfrm>
            <a:off x="117987" y="833284"/>
            <a:ext cx="11636478" cy="5523066"/>
          </a:xfrm>
        </p:spPr>
        <p:txBody>
          <a:bodyPr>
            <a:normAutofit fontScale="47500" lnSpcReduction="20000"/>
          </a:bodyPr>
          <a:lstStyle/>
          <a:p>
            <a:pPr marL="457200" algn="just">
              <a:lnSpc>
                <a:spcPct val="107000"/>
              </a:lnSpc>
              <a:spcAft>
                <a:spcPts val="800"/>
              </a:spcAft>
            </a:pP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How do we know these rules are strong rules, how do we know these rules are important, How do </a:t>
            </a:r>
            <a:r>
              <a:rPr lang="en-PK" sz="2500"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 should know, </a:t>
            </a:r>
            <a:r>
              <a:rPr lang="en-PK" sz="2500"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 should these rules seriously important, to answer these questions we have certain metrices which are typically important for market basket of analysis. These matrices are: Support, Confidence, Coverage, Strength, Lift and Leverage. What exactly, these are: </a:t>
            </a:r>
          </a:p>
          <a:p>
            <a:pPr marL="457200" algn="just">
              <a:lnSpc>
                <a:spcPct val="107000"/>
              </a:lnSpc>
              <a:spcAft>
                <a:spcPts val="800"/>
              </a:spcAft>
            </a:pP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Support: Support is very </a:t>
            </a:r>
            <a:r>
              <a:rPr lang="en-PK" sz="2500" kern="100" dirty="0" err="1">
                <a:effectLst/>
                <a:latin typeface="Calibri" panose="020F0502020204030204" pitchFamily="34" charset="0"/>
                <a:ea typeface="Calibri" panose="020F0502020204030204" pitchFamily="34" charset="0"/>
                <a:cs typeface="Times New Roman" panose="02020603050405020304" pitchFamily="18" charset="0"/>
              </a:rPr>
              <a:t>very</a:t>
            </a: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 important matric here, it reads: 0.18, i.e. 18 %, which means ? Remember that the sample data size in this example is 1000, which means out of 1000 customers 18% of the customers purchase </a:t>
            </a:r>
            <a:r>
              <a:rPr lang="en-PK" sz="2500" kern="100" dirty="0" err="1">
                <a:effectLst/>
                <a:latin typeface="Calibri" panose="020F0502020204030204" pitchFamily="34" charset="0"/>
                <a:ea typeface="Calibri" panose="020F0502020204030204" pitchFamily="34" charset="0"/>
                <a:cs typeface="Times New Roman" panose="02020603050405020304" pitchFamily="18" charset="0"/>
              </a:rPr>
              <a:t>freshmeat</a:t>
            </a: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 </a:t>
            </a:r>
            <a:r>
              <a:rPr lang="en-PK" sz="2500" kern="100" dirty="0" err="1">
                <a:effectLst/>
                <a:latin typeface="Calibri" panose="020F0502020204030204" pitchFamily="34" charset="0"/>
                <a:ea typeface="Calibri" panose="020F0502020204030204" pitchFamily="34" charset="0"/>
                <a:cs typeface="Times New Roman" panose="02020603050405020304" pitchFamily="18" charset="0"/>
              </a:rPr>
              <a:t>sandwhich</a:t>
            </a: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 </a:t>
            </a:r>
            <a:r>
              <a:rPr lang="en-PK" sz="2500" kern="100" dirty="0" err="1">
                <a:effectLst/>
                <a:latin typeface="Calibri" panose="020F0502020204030204" pitchFamily="34" charset="0"/>
                <a:ea typeface="Calibri" panose="020F0502020204030204" pitchFamily="34" charset="0"/>
                <a:cs typeface="Times New Roman" panose="02020603050405020304" pitchFamily="18" charset="0"/>
              </a:rPr>
              <a:t>softdrink</a:t>
            </a: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 and dairy milk ( Rule#1). If we consider example of bread and butter how we interpret the support: it is just a ratio, numerator will be , the number of transactions which include both bread and butter and denominator will be total number of transactions. Let 20 be the transactions which include bread and butter, and 1000 will be the total transactions, then support will be 20 /1000. So, higher the value of support we take it seriously and lower the support do not take seriously. </a:t>
            </a:r>
          </a:p>
          <a:p>
            <a:pPr marL="457200" algn="just">
              <a:lnSpc>
                <a:spcPct val="107000"/>
              </a:lnSpc>
              <a:spcAft>
                <a:spcPts val="800"/>
              </a:spcAft>
            </a:pP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The next important matric is confidence: Confidence is strength of implication of rule. What is the formula of Confidence, let us go back to example of bread and butter, the simple division is easy to do, number of transactions both involved bread and butter, let there are fifty customers who bought bread and butter, 50 will be the </a:t>
            </a:r>
            <a:r>
              <a:rPr lang="en-PK" sz="2500" kern="100" dirty="0" err="1">
                <a:effectLst/>
                <a:latin typeface="Calibri" panose="020F0502020204030204" pitchFamily="34" charset="0"/>
                <a:ea typeface="Calibri" panose="020F0502020204030204" pitchFamily="34" charset="0"/>
                <a:cs typeface="Times New Roman" panose="02020603050405020304" pitchFamily="18" charset="0"/>
              </a:rPr>
              <a:t>numenator</a:t>
            </a: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 divided by number of people wherever they  bought bread only. </a:t>
            </a:r>
          </a:p>
          <a:p>
            <a:pPr marL="457200" algn="just">
              <a:lnSpc>
                <a:spcPct val="107000"/>
              </a:lnSpc>
              <a:spcAft>
                <a:spcPts val="800"/>
              </a:spcAft>
            </a:pP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Let confidence is 0.90 which means that 90% of the people ( Antecedents :...) have going to buy (Consequents).</a:t>
            </a:r>
          </a:p>
          <a:p>
            <a:pPr marL="457200" algn="just">
              <a:lnSpc>
                <a:spcPct val="107000"/>
              </a:lnSpc>
              <a:spcAft>
                <a:spcPts val="800"/>
              </a:spcAft>
            </a:pP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In simple language Confidence tells us the likelihood of purchasing both the products A &amp; B.</a:t>
            </a:r>
          </a:p>
          <a:p>
            <a:pPr marL="457200" algn="just">
              <a:lnSpc>
                <a:spcPct val="107000"/>
              </a:lnSpc>
              <a:spcAft>
                <a:spcPts val="800"/>
              </a:spcAft>
            </a:pP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Lift is very important and powerful metric, which helps us to pick up only strong and useful rules. It has threshold values: Less than 1, Equal to 1 and Greater than 1.</a:t>
            </a:r>
          </a:p>
          <a:p>
            <a:pPr marL="457200" algn="just">
              <a:lnSpc>
                <a:spcPct val="107000"/>
              </a:lnSpc>
              <a:spcAft>
                <a:spcPts val="800"/>
              </a:spcAft>
            </a:pP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Again consider example of bread and butter, if Lift is exactly equal to 1, it means both products are independent. The customer might buy either butter or bread, both will be independent from each other, there is no relationship between them in context of buying. If LIFT is greater than 1, it what which is very </a:t>
            </a:r>
            <a:r>
              <a:rPr lang="en-PK" sz="2500" kern="100" dirty="0" err="1">
                <a:effectLst/>
                <a:latin typeface="Calibri" panose="020F0502020204030204" pitchFamily="34" charset="0"/>
                <a:ea typeface="Calibri" panose="020F0502020204030204" pitchFamily="34" charset="0"/>
                <a:cs typeface="Times New Roman" panose="02020603050405020304" pitchFamily="18" charset="0"/>
              </a:rPr>
              <a:t>very</a:t>
            </a: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 important, and you need to take it very seriously, there is possible correlation between buying bread and butter. The person buying bread having higher possibility of buying butter. We generally focus on the value greater than 1.</a:t>
            </a:r>
          </a:p>
          <a:p>
            <a:pPr marL="457200" algn="just">
              <a:lnSpc>
                <a:spcPct val="107000"/>
              </a:lnSpc>
              <a:spcAft>
                <a:spcPts val="800"/>
              </a:spcAft>
            </a:pP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 However, if the value of Lift is smaller than 1, it means they are negatively correlated.  These are the products which don’t sell together. The preference of buying the consequent given that the customer had already buying the Antecedents.</a:t>
            </a:r>
          </a:p>
          <a:p>
            <a:pPr marL="457200" algn="just">
              <a:lnSpc>
                <a:spcPct val="107000"/>
              </a:lnSpc>
              <a:spcAft>
                <a:spcPts val="800"/>
              </a:spcAft>
            </a:pPr>
            <a:r>
              <a:rPr lang="en-PK" sz="2500" kern="100" dirty="0">
                <a:effectLst/>
                <a:latin typeface="Calibri" panose="020F0502020204030204" pitchFamily="34" charset="0"/>
                <a:ea typeface="Calibri" panose="020F0502020204030204" pitchFamily="34" charset="0"/>
                <a:cs typeface="Times New Roman" panose="02020603050405020304" pitchFamily="18" charset="0"/>
              </a:rPr>
              <a:t>Lift is the measures that help the manager to decide the product placement in the store / shelf</a:t>
            </a:r>
            <a:r>
              <a:rPr lang="en-PK" sz="22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PK" dirty="0"/>
          </a:p>
        </p:txBody>
      </p:sp>
    </p:spTree>
    <p:extLst>
      <p:ext uri="{BB962C8B-B14F-4D97-AF65-F5344CB8AC3E}">
        <p14:creationId xmlns:p14="http://schemas.microsoft.com/office/powerpoint/2010/main" val="38883618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A8D9-2FC4-8C99-6E64-8E14AB2AC630}"/>
              </a:ext>
            </a:extLst>
          </p:cNvPr>
          <p:cNvSpPr>
            <a:spLocks noGrp="1"/>
          </p:cNvSpPr>
          <p:nvPr>
            <p:ph type="title"/>
          </p:nvPr>
        </p:nvSpPr>
        <p:spPr>
          <a:xfrm>
            <a:off x="838200" y="365126"/>
            <a:ext cx="10515600" cy="784802"/>
          </a:xfrm>
        </p:spPr>
        <p:txBody>
          <a:bodyPr/>
          <a:lstStyle/>
          <a:p>
            <a:r>
              <a:rPr lang="en-US" b="1" dirty="0">
                <a:solidFill>
                  <a:srgbClr val="FF0000"/>
                </a:solidFill>
                <a:highlight>
                  <a:srgbClr val="FFFF00"/>
                </a:highlight>
                <a:latin typeface="Arial Black" panose="020B0A04020102020204" pitchFamily="34" charset="0"/>
              </a:rPr>
              <a:t>Example</a:t>
            </a:r>
            <a:r>
              <a:rPr lang="en-US" b="1" dirty="0">
                <a:highlight>
                  <a:srgbClr val="FFFF00"/>
                </a:highlight>
              </a:rPr>
              <a:t> </a:t>
            </a:r>
            <a:endParaRPr lang="en-PK" b="1" dirty="0">
              <a:highlight>
                <a:srgbClr val="FFFF00"/>
              </a:highlight>
            </a:endParaRPr>
          </a:p>
        </p:txBody>
      </p:sp>
      <p:sp>
        <p:nvSpPr>
          <p:cNvPr id="4" name="Footer Placeholder 3">
            <a:extLst>
              <a:ext uri="{FF2B5EF4-FFF2-40B4-BE49-F238E27FC236}">
                <a16:creationId xmlns:a16="http://schemas.microsoft.com/office/drawing/2014/main" id="{147F26B2-EAED-5C79-5312-8AEFE0AF1276}"/>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46A79385-F584-066C-92F4-8170FC2AA90D}"/>
              </a:ext>
            </a:extLst>
          </p:cNvPr>
          <p:cNvPicPr>
            <a:picLocks noChangeAspect="1"/>
          </p:cNvPicPr>
          <p:nvPr/>
        </p:nvPicPr>
        <p:blipFill>
          <a:blip r:embed="rId2"/>
          <a:stretch>
            <a:fillRect/>
          </a:stretch>
        </p:blipFill>
        <p:spPr>
          <a:xfrm>
            <a:off x="929882" y="1496292"/>
            <a:ext cx="9170082" cy="4724400"/>
          </a:xfrm>
          <a:prstGeom prst="rect">
            <a:avLst/>
          </a:prstGeom>
        </p:spPr>
      </p:pic>
    </p:spTree>
    <p:extLst>
      <p:ext uri="{BB962C8B-B14F-4D97-AF65-F5344CB8AC3E}">
        <p14:creationId xmlns:p14="http://schemas.microsoft.com/office/powerpoint/2010/main" val="25259175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F2D3-76E2-351B-C465-10AF40600625}"/>
              </a:ext>
            </a:extLst>
          </p:cNvPr>
          <p:cNvSpPr>
            <a:spLocks noGrp="1"/>
          </p:cNvSpPr>
          <p:nvPr>
            <p:ph type="title"/>
          </p:nvPr>
        </p:nvSpPr>
        <p:spPr/>
        <p:txBody>
          <a:bodyPr/>
          <a:lstStyle/>
          <a:p>
            <a:r>
              <a:rPr lang="en-US" dirty="0"/>
              <a:t>Details of transactions and products</a:t>
            </a:r>
            <a:endParaRPr lang="en-PK" dirty="0"/>
          </a:p>
        </p:txBody>
      </p:sp>
      <p:sp>
        <p:nvSpPr>
          <p:cNvPr id="4" name="Footer Placeholder 3">
            <a:extLst>
              <a:ext uri="{FF2B5EF4-FFF2-40B4-BE49-F238E27FC236}">
                <a16:creationId xmlns:a16="http://schemas.microsoft.com/office/drawing/2014/main" id="{9F1761EE-E70D-5294-9AD2-14EDD9573598}"/>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44CB567E-E516-886E-48DC-CFF940819AD7}"/>
              </a:ext>
            </a:extLst>
          </p:cNvPr>
          <p:cNvPicPr>
            <a:picLocks noChangeAspect="1"/>
          </p:cNvPicPr>
          <p:nvPr/>
        </p:nvPicPr>
        <p:blipFill>
          <a:blip r:embed="rId2"/>
          <a:stretch>
            <a:fillRect/>
          </a:stretch>
        </p:blipFill>
        <p:spPr>
          <a:xfrm>
            <a:off x="1303790" y="2133600"/>
            <a:ext cx="9835265" cy="3297382"/>
          </a:xfrm>
          <a:prstGeom prst="rect">
            <a:avLst/>
          </a:prstGeom>
        </p:spPr>
      </p:pic>
    </p:spTree>
    <p:extLst>
      <p:ext uri="{BB962C8B-B14F-4D97-AF65-F5344CB8AC3E}">
        <p14:creationId xmlns:p14="http://schemas.microsoft.com/office/powerpoint/2010/main" val="4203799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13E884-9EA1-CA8C-8378-100E2F80196C}"/>
              </a:ext>
            </a:extLst>
          </p:cNvPr>
          <p:cNvPicPr>
            <a:picLocks noChangeAspect="1"/>
          </p:cNvPicPr>
          <p:nvPr/>
        </p:nvPicPr>
        <p:blipFill>
          <a:blip r:embed="rId2"/>
          <a:stretch>
            <a:fillRect/>
          </a:stretch>
        </p:blipFill>
        <p:spPr>
          <a:xfrm>
            <a:off x="498233" y="327663"/>
            <a:ext cx="11064502" cy="5149498"/>
          </a:xfrm>
          <a:prstGeom prst="rect">
            <a:avLst/>
          </a:prstGeom>
        </p:spPr>
      </p:pic>
      <p:pic>
        <p:nvPicPr>
          <p:cNvPr id="6" name="Picture 5">
            <a:extLst>
              <a:ext uri="{FF2B5EF4-FFF2-40B4-BE49-F238E27FC236}">
                <a16:creationId xmlns:a16="http://schemas.microsoft.com/office/drawing/2014/main" id="{05F47B35-D0D9-5C4E-26AE-196AD9FCCE00}"/>
              </a:ext>
            </a:extLst>
          </p:cNvPr>
          <p:cNvPicPr>
            <a:picLocks noChangeAspect="1"/>
          </p:cNvPicPr>
          <p:nvPr/>
        </p:nvPicPr>
        <p:blipFill>
          <a:blip r:embed="rId3"/>
          <a:stretch>
            <a:fillRect/>
          </a:stretch>
        </p:blipFill>
        <p:spPr>
          <a:xfrm>
            <a:off x="9527508" y="5131409"/>
            <a:ext cx="1578027" cy="1239894"/>
          </a:xfrm>
          <a:prstGeom prst="rect">
            <a:avLst/>
          </a:prstGeom>
        </p:spPr>
      </p:pic>
      <p:sp>
        <p:nvSpPr>
          <p:cNvPr id="2" name="Footer Placeholder 1">
            <a:extLst>
              <a:ext uri="{FF2B5EF4-FFF2-40B4-BE49-F238E27FC236}">
                <a16:creationId xmlns:a16="http://schemas.microsoft.com/office/drawing/2014/main" id="{60E0F17D-F735-E975-28B7-73FA8978EA9D}"/>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0796582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97B109-A4A4-EB2A-FC1F-41B805AEA0C5}"/>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1221EDB1-B062-59ED-0649-A3B7690790A8}"/>
              </a:ext>
            </a:extLst>
          </p:cNvPr>
          <p:cNvPicPr>
            <a:picLocks noChangeAspect="1"/>
          </p:cNvPicPr>
          <p:nvPr/>
        </p:nvPicPr>
        <p:blipFill>
          <a:blip r:embed="rId2"/>
          <a:stretch>
            <a:fillRect/>
          </a:stretch>
        </p:blipFill>
        <p:spPr>
          <a:xfrm>
            <a:off x="142555" y="0"/>
            <a:ext cx="3549682" cy="1738312"/>
          </a:xfrm>
          <a:prstGeom prst="rect">
            <a:avLst/>
          </a:prstGeom>
        </p:spPr>
      </p:pic>
      <p:pic>
        <p:nvPicPr>
          <p:cNvPr id="8" name="Picture 7">
            <a:extLst>
              <a:ext uri="{FF2B5EF4-FFF2-40B4-BE49-F238E27FC236}">
                <a16:creationId xmlns:a16="http://schemas.microsoft.com/office/drawing/2014/main" id="{04ED77B5-E84A-90A0-251A-E3D8C3016451}"/>
              </a:ext>
            </a:extLst>
          </p:cNvPr>
          <p:cNvPicPr>
            <a:picLocks noChangeAspect="1"/>
          </p:cNvPicPr>
          <p:nvPr/>
        </p:nvPicPr>
        <p:blipFill>
          <a:blip r:embed="rId3"/>
          <a:stretch>
            <a:fillRect/>
          </a:stretch>
        </p:blipFill>
        <p:spPr>
          <a:xfrm>
            <a:off x="4131022" y="0"/>
            <a:ext cx="4114800" cy="4488873"/>
          </a:xfrm>
          <a:prstGeom prst="rect">
            <a:avLst/>
          </a:prstGeom>
        </p:spPr>
      </p:pic>
      <p:pic>
        <p:nvPicPr>
          <p:cNvPr id="10" name="Picture 9">
            <a:extLst>
              <a:ext uri="{FF2B5EF4-FFF2-40B4-BE49-F238E27FC236}">
                <a16:creationId xmlns:a16="http://schemas.microsoft.com/office/drawing/2014/main" id="{73844461-9329-0284-2D7A-EE04E1DB7034}"/>
              </a:ext>
            </a:extLst>
          </p:cNvPr>
          <p:cNvPicPr>
            <a:picLocks noChangeAspect="1"/>
          </p:cNvPicPr>
          <p:nvPr/>
        </p:nvPicPr>
        <p:blipFill>
          <a:blip r:embed="rId4"/>
          <a:stretch>
            <a:fillRect/>
          </a:stretch>
        </p:blipFill>
        <p:spPr>
          <a:xfrm>
            <a:off x="8439785" y="0"/>
            <a:ext cx="3609660" cy="4488873"/>
          </a:xfrm>
          <a:prstGeom prst="rect">
            <a:avLst/>
          </a:prstGeom>
        </p:spPr>
      </p:pic>
      <p:pic>
        <p:nvPicPr>
          <p:cNvPr id="12" name="Picture 11">
            <a:extLst>
              <a:ext uri="{FF2B5EF4-FFF2-40B4-BE49-F238E27FC236}">
                <a16:creationId xmlns:a16="http://schemas.microsoft.com/office/drawing/2014/main" id="{976AB901-46F3-2D79-D631-5FF1B90A97E1}"/>
              </a:ext>
            </a:extLst>
          </p:cNvPr>
          <p:cNvPicPr>
            <a:picLocks noChangeAspect="1"/>
          </p:cNvPicPr>
          <p:nvPr/>
        </p:nvPicPr>
        <p:blipFill>
          <a:blip r:embed="rId5"/>
          <a:stretch>
            <a:fillRect/>
          </a:stretch>
        </p:blipFill>
        <p:spPr>
          <a:xfrm>
            <a:off x="209548" y="2477613"/>
            <a:ext cx="3702082" cy="3878737"/>
          </a:xfrm>
          <a:prstGeom prst="rect">
            <a:avLst/>
          </a:prstGeom>
        </p:spPr>
      </p:pic>
    </p:spTree>
    <p:extLst>
      <p:ext uri="{BB962C8B-B14F-4D97-AF65-F5344CB8AC3E}">
        <p14:creationId xmlns:p14="http://schemas.microsoft.com/office/powerpoint/2010/main" val="27289730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CAACE-6597-5821-AF6F-07FBA7C01101}"/>
              </a:ext>
            </a:extLst>
          </p:cNvPr>
          <p:cNvSpPr>
            <a:spLocks noGrp="1"/>
          </p:cNvSpPr>
          <p:nvPr>
            <p:ph type="title"/>
          </p:nvPr>
        </p:nvSpPr>
        <p:spPr>
          <a:xfrm>
            <a:off x="838200" y="365126"/>
            <a:ext cx="10515600" cy="632402"/>
          </a:xfrm>
        </p:spPr>
        <p:txBody>
          <a:bodyPr>
            <a:normAutofit fontScale="90000"/>
          </a:bodyPr>
          <a:lstStyle/>
          <a:p>
            <a:r>
              <a:rPr lang="en-US" dirty="0">
                <a:solidFill>
                  <a:schemeClr val="accent1"/>
                </a:solidFill>
                <a:latin typeface="Arial Black" panose="020B0A04020102020204" pitchFamily="34" charset="0"/>
                <a:cs typeface="Times New Roman" panose="02020603050405020304" pitchFamily="18" charset="0"/>
              </a:rPr>
              <a:t>Frequent</a:t>
            </a:r>
            <a:r>
              <a:rPr lang="en-US" dirty="0"/>
              <a:t> </a:t>
            </a:r>
            <a:r>
              <a:rPr lang="en-US" dirty="0">
                <a:solidFill>
                  <a:schemeClr val="accent1"/>
                </a:solidFill>
                <a:latin typeface="Arial Black" panose="020B0A04020102020204" pitchFamily="34" charset="0"/>
                <a:cs typeface="Times New Roman" panose="02020603050405020304" pitchFamily="18" charset="0"/>
              </a:rPr>
              <a:t>Widget</a:t>
            </a:r>
            <a:endParaRPr lang="en-PK" dirty="0">
              <a:solidFill>
                <a:schemeClr val="accent1"/>
              </a:solidFill>
              <a:latin typeface="Arial Black" panose="020B0A04020102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960C6F3-2E46-0734-9B9B-DE19AA18625C}"/>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DD279009-9826-6CEE-BCD1-94C47312A9A7}"/>
              </a:ext>
            </a:extLst>
          </p:cNvPr>
          <p:cNvPicPr>
            <a:picLocks noChangeAspect="1"/>
          </p:cNvPicPr>
          <p:nvPr/>
        </p:nvPicPr>
        <p:blipFill>
          <a:blip r:embed="rId2"/>
          <a:stretch>
            <a:fillRect/>
          </a:stretch>
        </p:blipFill>
        <p:spPr>
          <a:xfrm>
            <a:off x="6386298" y="136525"/>
            <a:ext cx="5154538" cy="1941658"/>
          </a:xfrm>
          <a:prstGeom prst="rect">
            <a:avLst/>
          </a:prstGeom>
        </p:spPr>
      </p:pic>
      <p:pic>
        <p:nvPicPr>
          <p:cNvPr id="8" name="Picture 7">
            <a:extLst>
              <a:ext uri="{FF2B5EF4-FFF2-40B4-BE49-F238E27FC236}">
                <a16:creationId xmlns:a16="http://schemas.microsoft.com/office/drawing/2014/main" id="{EEB7186D-9B2A-F259-126D-012AD92E9C44}"/>
              </a:ext>
            </a:extLst>
          </p:cNvPr>
          <p:cNvPicPr>
            <a:picLocks noChangeAspect="1"/>
          </p:cNvPicPr>
          <p:nvPr/>
        </p:nvPicPr>
        <p:blipFill>
          <a:blip r:embed="rId3"/>
          <a:stretch>
            <a:fillRect/>
          </a:stretch>
        </p:blipFill>
        <p:spPr>
          <a:xfrm>
            <a:off x="838200" y="1226129"/>
            <a:ext cx="6283036" cy="3410426"/>
          </a:xfrm>
          <a:prstGeom prst="rect">
            <a:avLst/>
          </a:prstGeom>
        </p:spPr>
      </p:pic>
      <p:sp>
        <p:nvSpPr>
          <p:cNvPr id="9" name="TextBox 8">
            <a:extLst>
              <a:ext uri="{FF2B5EF4-FFF2-40B4-BE49-F238E27FC236}">
                <a16:creationId xmlns:a16="http://schemas.microsoft.com/office/drawing/2014/main" id="{830774E4-FE97-A82D-175F-2E8472CA5092}"/>
              </a:ext>
            </a:extLst>
          </p:cNvPr>
          <p:cNvSpPr txBox="1"/>
          <p:nvPr/>
        </p:nvSpPr>
        <p:spPr>
          <a:xfrm>
            <a:off x="838199" y="5001491"/>
            <a:ext cx="10813473" cy="923330"/>
          </a:xfrm>
          <a:prstGeom prst="rect">
            <a:avLst/>
          </a:prstGeom>
          <a:noFill/>
        </p:spPr>
        <p:txBody>
          <a:bodyPr wrap="square" rtlCol="0">
            <a:spAutoFit/>
          </a:bodyPr>
          <a:lstStyle/>
          <a:p>
            <a:pPr algn="just"/>
            <a:r>
              <a:rPr lang="en-US" b="1" dirty="0">
                <a:solidFill>
                  <a:srgbClr val="7030A0"/>
                </a:solidFill>
                <a:latin typeface="Times New Roman" panose="02020603050405020304" pitchFamily="18" charset="0"/>
                <a:cs typeface="Times New Roman" panose="02020603050405020304" pitchFamily="18" charset="0"/>
              </a:rPr>
              <a:t>It tells us , how many times the products are appear in the data, For example bread appears 4 times, milk shown 3 times while cereal, eggs and sugar appears 2 times and finally butter appear only 1 time in our dataset. </a:t>
            </a:r>
            <a:endParaRPr lang="en-PK"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59535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008D-FC46-8703-57AD-9FEF93A80DFF}"/>
              </a:ext>
            </a:extLst>
          </p:cNvPr>
          <p:cNvSpPr>
            <a:spLocks noGrp="1"/>
          </p:cNvSpPr>
          <p:nvPr>
            <p:ph type="title"/>
          </p:nvPr>
        </p:nvSpPr>
        <p:spPr>
          <a:xfrm>
            <a:off x="838200" y="365126"/>
            <a:ext cx="10515600" cy="673966"/>
          </a:xfrm>
        </p:spPr>
        <p:txBody>
          <a:bodyPr>
            <a:noAutofit/>
          </a:bodyPr>
          <a:lstStyle/>
          <a:p>
            <a:r>
              <a:rPr lang="en-US" sz="1800" b="1" dirty="0">
                <a:latin typeface="Times New Roman" panose="02020603050405020304" pitchFamily="18" charset="0"/>
                <a:cs typeface="Times New Roman" panose="02020603050405020304" pitchFamily="18" charset="0"/>
              </a:rPr>
              <a:t>Rule# 1: Let's break down what these measures mean for the rule: "If a customer buys milk, then they also buy bread," given the following values:</a:t>
            </a:r>
            <a:br>
              <a:rPr lang="en-PK" sz="1800" b="1" dirty="0">
                <a:latin typeface="Times New Roman" panose="02020603050405020304" pitchFamily="18" charset="0"/>
                <a:cs typeface="Times New Roman" panose="02020603050405020304" pitchFamily="18" charset="0"/>
              </a:rPr>
            </a:br>
            <a:endParaRPr lang="en-PK" sz="18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5BCB0A8-871A-CC64-5F50-7F158826105F}"/>
              </a:ext>
            </a:extLst>
          </p:cNvPr>
          <p:cNvPicPr>
            <a:picLocks noGrp="1" noChangeAspect="1"/>
          </p:cNvPicPr>
          <p:nvPr>
            <p:ph idx="1"/>
          </p:nvPr>
        </p:nvPicPr>
        <p:blipFill>
          <a:blip r:embed="rId3"/>
          <a:stretch>
            <a:fillRect/>
          </a:stretch>
        </p:blipFill>
        <p:spPr>
          <a:xfrm>
            <a:off x="144972" y="941421"/>
            <a:ext cx="6602191" cy="4155723"/>
          </a:xfrm>
        </p:spPr>
      </p:pic>
      <p:sp>
        <p:nvSpPr>
          <p:cNvPr id="4" name="Footer Placeholder 3">
            <a:extLst>
              <a:ext uri="{FF2B5EF4-FFF2-40B4-BE49-F238E27FC236}">
                <a16:creationId xmlns:a16="http://schemas.microsoft.com/office/drawing/2014/main" id="{E1704886-F788-F1C3-174A-EB2FC742F994}"/>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F1A9F51C-43B0-63EE-D6E2-753EC7D7FCAD}"/>
              </a:ext>
            </a:extLst>
          </p:cNvPr>
          <p:cNvPicPr>
            <a:picLocks noChangeAspect="1"/>
          </p:cNvPicPr>
          <p:nvPr/>
        </p:nvPicPr>
        <p:blipFill>
          <a:blip r:embed="rId4"/>
          <a:stretch>
            <a:fillRect/>
          </a:stretch>
        </p:blipFill>
        <p:spPr>
          <a:xfrm>
            <a:off x="3638492" y="2163205"/>
            <a:ext cx="7715308" cy="3753374"/>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F71D72E-FA8E-6EA6-BFF5-74D666A73ACE}"/>
                  </a:ext>
                </a:extLst>
              </p14:cNvPr>
              <p14:cNvContentPartPr/>
              <p14:nvPr/>
            </p14:nvContentPartPr>
            <p14:xfrm>
              <a:off x="2138214" y="1576916"/>
              <a:ext cx="4556160" cy="106200"/>
            </p14:xfrm>
          </p:contentPart>
        </mc:Choice>
        <mc:Fallback xmlns="">
          <p:pic>
            <p:nvPicPr>
              <p:cNvPr id="10" name="Ink 9">
                <a:extLst>
                  <a:ext uri="{FF2B5EF4-FFF2-40B4-BE49-F238E27FC236}">
                    <a16:creationId xmlns:a16="http://schemas.microsoft.com/office/drawing/2014/main" id="{EF71D72E-FA8E-6EA6-BFF5-74D666A73ACE}"/>
                  </a:ext>
                </a:extLst>
              </p:cNvPr>
              <p:cNvPicPr/>
              <p:nvPr/>
            </p:nvPicPr>
            <p:blipFill>
              <a:blip r:embed="rId6"/>
              <a:stretch>
                <a:fillRect/>
              </a:stretch>
            </p:blipFill>
            <p:spPr>
              <a:xfrm>
                <a:off x="2084214" y="1468916"/>
                <a:ext cx="4663800" cy="321840"/>
              </a:xfrm>
              <a:prstGeom prst="rect">
                <a:avLst/>
              </a:prstGeom>
            </p:spPr>
          </p:pic>
        </mc:Fallback>
      </mc:AlternateContent>
    </p:spTree>
    <p:extLst>
      <p:ext uri="{BB962C8B-B14F-4D97-AF65-F5344CB8AC3E}">
        <p14:creationId xmlns:p14="http://schemas.microsoft.com/office/powerpoint/2010/main" val="22763782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4E32-3B68-FD62-98F7-523CB77FEBD6}"/>
              </a:ext>
            </a:extLst>
          </p:cNvPr>
          <p:cNvSpPr>
            <a:spLocks noGrp="1"/>
          </p:cNvSpPr>
          <p:nvPr>
            <p:ph type="title"/>
          </p:nvPr>
        </p:nvSpPr>
        <p:spPr>
          <a:xfrm>
            <a:off x="353961" y="136525"/>
            <a:ext cx="10999839" cy="423914"/>
          </a:xfrm>
        </p:spPr>
        <p:txBody>
          <a:bodyPr>
            <a:normAutofit/>
          </a:bodyPr>
          <a:lstStyle/>
          <a:p>
            <a:r>
              <a:rPr lang="en-US" sz="2400" b="1" dirty="0">
                <a:latin typeface="Times New Roman" panose="02020603050405020304" pitchFamily="18" charset="0"/>
                <a:cs typeface="Times New Roman" panose="02020603050405020304" pitchFamily="18" charset="0"/>
              </a:rPr>
              <a:t>Rule# 2: If a customer buys cereal, then they also buy bread</a:t>
            </a:r>
            <a:endParaRPr lang="en-PK" sz="24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D8881C7-8285-28E3-4314-C56A9EA7D8DA}"/>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56325DC1-539D-766B-4AC3-B9E2DA7D0738}"/>
              </a:ext>
            </a:extLst>
          </p:cNvPr>
          <p:cNvPicPr>
            <a:picLocks noChangeAspect="1"/>
          </p:cNvPicPr>
          <p:nvPr/>
        </p:nvPicPr>
        <p:blipFill>
          <a:blip r:embed="rId2"/>
          <a:stretch>
            <a:fillRect/>
          </a:stretch>
        </p:blipFill>
        <p:spPr>
          <a:xfrm>
            <a:off x="353961" y="560439"/>
            <a:ext cx="7001852" cy="3677163"/>
          </a:xfrm>
          <a:prstGeom prst="rect">
            <a:avLst/>
          </a:prstGeom>
        </p:spPr>
      </p:pic>
      <p:pic>
        <p:nvPicPr>
          <p:cNvPr id="8" name="Picture 7">
            <a:extLst>
              <a:ext uri="{FF2B5EF4-FFF2-40B4-BE49-F238E27FC236}">
                <a16:creationId xmlns:a16="http://schemas.microsoft.com/office/drawing/2014/main" id="{8A0E5DEF-A4F3-1CCC-39B2-2A8B25EFC9A8}"/>
              </a:ext>
            </a:extLst>
          </p:cNvPr>
          <p:cNvPicPr>
            <a:picLocks noChangeAspect="1"/>
          </p:cNvPicPr>
          <p:nvPr/>
        </p:nvPicPr>
        <p:blipFill>
          <a:blip r:embed="rId3"/>
          <a:stretch>
            <a:fillRect/>
          </a:stretch>
        </p:blipFill>
        <p:spPr>
          <a:xfrm>
            <a:off x="4498534" y="2820635"/>
            <a:ext cx="7059010" cy="3258005"/>
          </a:xfrm>
          <a:prstGeom prst="rect">
            <a:avLst/>
          </a:prstGeom>
        </p:spPr>
      </p:pic>
    </p:spTree>
    <p:extLst>
      <p:ext uri="{BB962C8B-B14F-4D97-AF65-F5344CB8AC3E}">
        <p14:creationId xmlns:p14="http://schemas.microsoft.com/office/powerpoint/2010/main" val="13742312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25046-98E2-8E96-3D66-A8C147957A6F}"/>
              </a:ext>
            </a:extLst>
          </p:cNvPr>
          <p:cNvSpPr>
            <a:spLocks noGrp="1"/>
          </p:cNvSpPr>
          <p:nvPr>
            <p:ph type="title"/>
          </p:nvPr>
        </p:nvSpPr>
        <p:spPr>
          <a:xfrm>
            <a:off x="371795" y="136525"/>
            <a:ext cx="10515600" cy="1325563"/>
          </a:xfrm>
        </p:spPr>
        <p:txBody>
          <a:bodyPr/>
          <a:lstStyle/>
          <a:p>
            <a:r>
              <a:rPr lang="en-US" sz="4400" b="1" dirty="0">
                <a:latin typeface="Times New Roman" panose="02020603050405020304" pitchFamily="18" charset="0"/>
                <a:cs typeface="Times New Roman" panose="02020603050405020304" pitchFamily="18" charset="0"/>
              </a:rPr>
              <a:t>Rule# 3:If a customer buys milk and cereal, then they also buy bread.</a:t>
            </a:r>
            <a:endParaRPr lang="en-PK" dirty="0"/>
          </a:p>
        </p:txBody>
      </p:sp>
      <p:pic>
        <p:nvPicPr>
          <p:cNvPr id="6" name="Content Placeholder 5">
            <a:extLst>
              <a:ext uri="{FF2B5EF4-FFF2-40B4-BE49-F238E27FC236}">
                <a16:creationId xmlns:a16="http://schemas.microsoft.com/office/drawing/2014/main" id="{8FA54213-C295-BC7C-C75E-16156D0ACDB2}"/>
              </a:ext>
            </a:extLst>
          </p:cNvPr>
          <p:cNvPicPr>
            <a:picLocks noGrp="1" noChangeAspect="1"/>
          </p:cNvPicPr>
          <p:nvPr>
            <p:ph idx="1"/>
          </p:nvPr>
        </p:nvPicPr>
        <p:blipFill>
          <a:blip r:embed="rId2"/>
          <a:stretch>
            <a:fillRect/>
          </a:stretch>
        </p:blipFill>
        <p:spPr>
          <a:xfrm>
            <a:off x="5629595" y="2020528"/>
            <a:ext cx="6259091" cy="2359743"/>
          </a:xfrm>
        </p:spPr>
      </p:pic>
      <p:sp>
        <p:nvSpPr>
          <p:cNvPr id="4" name="Footer Placeholder 3">
            <a:extLst>
              <a:ext uri="{FF2B5EF4-FFF2-40B4-BE49-F238E27FC236}">
                <a16:creationId xmlns:a16="http://schemas.microsoft.com/office/drawing/2014/main" id="{4A43EA4D-289D-8C17-C196-6268B7F9D006}"/>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082D8662-36A8-3857-70C7-34E827636CD0}"/>
              </a:ext>
            </a:extLst>
          </p:cNvPr>
          <p:cNvPicPr>
            <a:picLocks noChangeAspect="1"/>
          </p:cNvPicPr>
          <p:nvPr/>
        </p:nvPicPr>
        <p:blipFill>
          <a:blip r:embed="rId3"/>
          <a:stretch>
            <a:fillRect/>
          </a:stretch>
        </p:blipFill>
        <p:spPr>
          <a:xfrm>
            <a:off x="115659" y="1690687"/>
            <a:ext cx="5513936" cy="4503635"/>
          </a:xfrm>
          <a:prstGeom prst="rect">
            <a:avLst/>
          </a:prstGeom>
        </p:spPr>
      </p:pic>
    </p:spTree>
    <p:extLst>
      <p:ext uri="{BB962C8B-B14F-4D97-AF65-F5344CB8AC3E}">
        <p14:creationId xmlns:p14="http://schemas.microsoft.com/office/powerpoint/2010/main" val="19943862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E742F-34FE-BFA1-59AD-3C7ADFE9005A}"/>
              </a:ext>
            </a:extLst>
          </p:cNvPr>
          <p:cNvSpPr>
            <a:spLocks noGrp="1"/>
          </p:cNvSpPr>
          <p:nvPr>
            <p:ph type="title"/>
          </p:nvPr>
        </p:nvSpPr>
        <p:spPr>
          <a:xfrm>
            <a:off x="191729" y="365125"/>
            <a:ext cx="11783961" cy="747441"/>
          </a:xfrm>
        </p:spPr>
        <p:txBody>
          <a:bodyPr>
            <a:normAutofit fontScale="90000"/>
          </a:bodyPr>
          <a:lstStyle/>
          <a:p>
            <a:r>
              <a:rPr lang="en-US" sz="4000" b="1" dirty="0">
                <a:latin typeface="Times New Roman" panose="02020603050405020304" pitchFamily="18" charset="0"/>
                <a:cs typeface="Times New Roman" panose="02020603050405020304" pitchFamily="18" charset="0"/>
              </a:rPr>
              <a:t>Rule# 4: If a customer buys both milk and sugar, they will always buy both bread and eggs as well.</a:t>
            </a:r>
            <a:endParaRPr lang="en-PK" sz="40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05473C6-BF00-74D4-DE8F-AAC8965E61D8}"/>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CA8DAA33-398A-280D-E25E-3FDC7B911251}"/>
              </a:ext>
            </a:extLst>
          </p:cNvPr>
          <p:cNvPicPr>
            <a:picLocks noChangeAspect="1"/>
          </p:cNvPicPr>
          <p:nvPr/>
        </p:nvPicPr>
        <p:blipFill>
          <a:blip r:embed="rId2"/>
          <a:stretch>
            <a:fillRect/>
          </a:stretch>
        </p:blipFill>
        <p:spPr>
          <a:xfrm>
            <a:off x="0" y="1743406"/>
            <a:ext cx="5857150" cy="3313703"/>
          </a:xfrm>
          <a:prstGeom prst="rect">
            <a:avLst/>
          </a:prstGeom>
        </p:spPr>
      </p:pic>
      <p:pic>
        <p:nvPicPr>
          <p:cNvPr id="8" name="Picture 7">
            <a:extLst>
              <a:ext uri="{FF2B5EF4-FFF2-40B4-BE49-F238E27FC236}">
                <a16:creationId xmlns:a16="http://schemas.microsoft.com/office/drawing/2014/main" id="{DE05AAE2-DA9D-1B9D-94BD-A479C4AE2F21}"/>
              </a:ext>
            </a:extLst>
          </p:cNvPr>
          <p:cNvPicPr>
            <a:picLocks noChangeAspect="1"/>
          </p:cNvPicPr>
          <p:nvPr/>
        </p:nvPicPr>
        <p:blipFill>
          <a:blip r:embed="rId3"/>
          <a:stretch>
            <a:fillRect/>
          </a:stretch>
        </p:blipFill>
        <p:spPr>
          <a:xfrm>
            <a:off x="4262284" y="1565725"/>
            <a:ext cx="7929716" cy="2330303"/>
          </a:xfrm>
          <a:prstGeom prst="rect">
            <a:avLst/>
          </a:prstGeom>
        </p:spPr>
      </p:pic>
    </p:spTree>
    <p:extLst>
      <p:ext uri="{BB962C8B-B14F-4D97-AF65-F5344CB8AC3E}">
        <p14:creationId xmlns:p14="http://schemas.microsoft.com/office/powerpoint/2010/main" val="28849455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64F9E-6E24-F9DF-6043-D19A2B999484}"/>
              </a:ext>
            </a:extLst>
          </p:cNvPr>
          <p:cNvSpPr>
            <a:spLocks noGrp="1"/>
          </p:cNvSpPr>
          <p:nvPr>
            <p:ph idx="1"/>
          </p:nvPr>
        </p:nvSpPr>
        <p:spPr>
          <a:xfrm>
            <a:off x="838200" y="2371316"/>
            <a:ext cx="10515600" cy="4351338"/>
          </a:xfrm>
        </p:spPr>
        <p:txBody>
          <a:bodyPr>
            <a:normAutofit/>
          </a:bodyPr>
          <a:lstStyle/>
          <a:p>
            <a:pPr marL="0" indent="0" algn="ctr">
              <a:buNone/>
            </a:pPr>
            <a:r>
              <a:rPr lang="en-US" sz="4000" b="1" dirty="0">
                <a:solidFill>
                  <a:srgbClr val="FF0000"/>
                </a:solidFill>
                <a:latin typeface="Arial Black" panose="020B0A04020102020204" pitchFamily="34" charset="0"/>
              </a:rPr>
              <a:t>Time Series Analysis </a:t>
            </a:r>
            <a:endParaRPr lang="en-PK" sz="4000" b="1" dirty="0">
              <a:solidFill>
                <a:srgbClr val="FF0000"/>
              </a:solidFill>
              <a:latin typeface="Arial Black" panose="020B0A04020102020204" pitchFamily="34" charset="0"/>
            </a:endParaRPr>
          </a:p>
        </p:txBody>
      </p:sp>
      <p:sp>
        <p:nvSpPr>
          <p:cNvPr id="2" name="Footer Placeholder 1">
            <a:extLst>
              <a:ext uri="{FF2B5EF4-FFF2-40B4-BE49-F238E27FC236}">
                <a16:creationId xmlns:a16="http://schemas.microsoft.com/office/drawing/2014/main" id="{EB6A5D92-9581-DD6A-724B-43AF0DA7D9E2}"/>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804973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9D720B-9184-0CF2-EDCC-35A44B1EA7D3}"/>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76F13444-3CBC-B1F7-5348-2362B0CECDAB}"/>
              </a:ext>
            </a:extLst>
          </p:cNvPr>
          <p:cNvPicPr>
            <a:picLocks noChangeAspect="1"/>
          </p:cNvPicPr>
          <p:nvPr/>
        </p:nvPicPr>
        <p:blipFill>
          <a:blip r:embed="rId2"/>
          <a:stretch>
            <a:fillRect/>
          </a:stretch>
        </p:blipFill>
        <p:spPr>
          <a:xfrm>
            <a:off x="433138" y="49771"/>
            <a:ext cx="10587788" cy="1967261"/>
          </a:xfrm>
          <a:prstGeom prst="rect">
            <a:avLst/>
          </a:prstGeom>
        </p:spPr>
      </p:pic>
      <p:pic>
        <p:nvPicPr>
          <p:cNvPr id="8" name="Picture 7">
            <a:extLst>
              <a:ext uri="{FF2B5EF4-FFF2-40B4-BE49-F238E27FC236}">
                <a16:creationId xmlns:a16="http://schemas.microsoft.com/office/drawing/2014/main" id="{99B8D842-2615-2E05-CFF2-9BABD55F8D62}"/>
              </a:ext>
            </a:extLst>
          </p:cNvPr>
          <p:cNvPicPr>
            <a:picLocks noChangeAspect="1"/>
          </p:cNvPicPr>
          <p:nvPr/>
        </p:nvPicPr>
        <p:blipFill>
          <a:blip r:embed="rId3"/>
          <a:stretch>
            <a:fillRect/>
          </a:stretch>
        </p:blipFill>
        <p:spPr>
          <a:xfrm>
            <a:off x="3683055" y="2017033"/>
            <a:ext cx="5210902" cy="4172532"/>
          </a:xfrm>
          <a:prstGeom prst="rect">
            <a:avLst/>
          </a:prstGeom>
        </p:spPr>
      </p:pic>
      <p:pic>
        <p:nvPicPr>
          <p:cNvPr id="10" name="Picture 9">
            <a:extLst>
              <a:ext uri="{FF2B5EF4-FFF2-40B4-BE49-F238E27FC236}">
                <a16:creationId xmlns:a16="http://schemas.microsoft.com/office/drawing/2014/main" id="{E8E9C361-5EE0-7BE4-7F7D-8B1D7B7CC4D3}"/>
              </a:ext>
            </a:extLst>
          </p:cNvPr>
          <p:cNvPicPr>
            <a:picLocks noChangeAspect="1"/>
          </p:cNvPicPr>
          <p:nvPr/>
        </p:nvPicPr>
        <p:blipFill>
          <a:blip r:embed="rId4"/>
          <a:stretch>
            <a:fillRect/>
          </a:stretch>
        </p:blipFill>
        <p:spPr>
          <a:xfrm>
            <a:off x="1479745" y="2074191"/>
            <a:ext cx="1981477" cy="4058216"/>
          </a:xfrm>
          <a:prstGeom prst="rect">
            <a:avLst/>
          </a:prstGeom>
        </p:spPr>
      </p:pic>
    </p:spTree>
    <p:extLst>
      <p:ext uri="{BB962C8B-B14F-4D97-AF65-F5344CB8AC3E}">
        <p14:creationId xmlns:p14="http://schemas.microsoft.com/office/powerpoint/2010/main" val="38441357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3AAAF-859A-9286-FCED-F8D318E0192B}"/>
              </a:ext>
            </a:extLst>
          </p:cNvPr>
          <p:cNvSpPr>
            <a:spLocks noGrp="1"/>
          </p:cNvSpPr>
          <p:nvPr>
            <p:ph type="title"/>
          </p:nvPr>
        </p:nvSpPr>
        <p:spPr>
          <a:xfrm>
            <a:off x="838200" y="365126"/>
            <a:ext cx="10515600" cy="737874"/>
          </a:xfrm>
        </p:spPr>
        <p:txBody>
          <a:bodyPr>
            <a:normAutofit fontScale="90000"/>
          </a:bodyPr>
          <a:lstStyle/>
          <a:p>
            <a:r>
              <a:rPr lang="en-US" sz="4000" dirty="0">
                <a:solidFill>
                  <a:schemeClr val="accent1"/>
                </a:solidFill>
                <a:latin typeface="Arial Black" panose="020B0A04020102020204" pitchFamily="34" charset="0"/>
                <a:cs typeface="Times New Roman" panose="02020603050405020304" pitchFamily="18" charset="0"/>
              </a:rPr>
              <a:t>Examples</a:t>
            </a:r>
            <a:r>
              <a:rPr lang="en-US" dirty="0"/>
              <a:t> </a:t>
            </a:r>
            <a:r>
              <a:rPr lang="en-US" sz="4000" dirty="0">
                <a:solidFill>
                  <a:schemeClr val="accent1"/>
                </a:solidFill>
                <a:latin typeface="Arial Black" panose="020B0A04020102020204" pitchFamily="34" charset="0"/>
                <a:cs typeface="Times New Roman" panose="02020603050405020304" pitchFamily="18" charset="0"/>
              </a:rPr>
              <a:t>of</a:t>
            </a:r>
            <a:r>
              <a:rPr lang="en-US" dirty="0"/>
              <a:t> </a:t>
            </a:r>
            <a:r>
              <a:rPr lang="en-US" sz="4000" dirty="0">
                <a:solidFill>
                  <a:schemeClr val="accent1"/>
                </a:solidFill>
                <a:latin typeface="Arial Black" panose="020B0A04020102020204" pitchFamily="34" charset="0"/>
                <a:cs typeface="Times New Roman" panose="02020603050405020304" pitchFamily="18" charset="0"/>
              </a:rPr>
              <a:t>Time</a:t>
            </a:r>
            <a:r>
              <a:rPr lang="en-US" dirty="0"/>
              <a:t> </a:t>
            </a:r>
            <a:r>
              <a:rPr lang="en-US" sz="4000" dirty="0">
                <a:solidFill>
                  <a:schemeClr val="accent1"/>
                </a:solidFill>
                <a:latin typeface="Arial Black" panose="020B0A04020102020204" pitchFamily="34" charset="0"/>
                <a:cs typeface="Times New Roman" panose="02020603050405020304" pitchFamily="18" charset="0"/>
              </a:rPr>
              <a:t>Series</a:t>
            </a:r>
            <a:br>
              <a:rPr lang="en-US" dirty="0"/>
            </a:br>
            <a:endParaRPr lang="en-PK" dirty="0"/>
          </a:p>
        </p:txBody>
      </p:sp>
      <p:sp>
        <p:nvSpPr>
          <p:cNvPr id="4" name="Footer Placeholder 3">
            <a:extLst>
              <a:ext uri="{FF2B5EF4-FFF2-40B4-BE49-F238E27FC236}">
                <a16:creationId xmlns:a16="http://schemas.microsoft.com/office/drawing/2014/main" id="{6C0FAB5A-1266-7472-8FD1-369131DF3EAD}"/>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352FD21C-1059-6CC3-2F50-4F49FA8AAFB0}"/>
              </a:ext>
            </a:extLst>
          </p:cNvPr>
          <p:cNvPicPr>
            <a:picLocks noChangeAspect="1"/>
          </p:cNvPicPr>
          <p:nvPr/>
        </p:nvPicPr>
        <p:blipFill>
          <a:blip r:embed="rId2"/>
          <a:stretch>
            <a:fillRect/>
          </a:stretch>
        </p:blipFill>
        <p:spPr>
          <a:xfrm>
            <a:off x="417095" y="1102999"/>
            <a:ext cx="11069051" cy="5336709"/>
          </a:xfrm>
          <a:prstGeom prst="rect">
            <a:avLst/>
          </a:prstGeom>
        </p:spPr>
      </p:pic>
    </p:spTree>
    <p:extLst>
      <p:ext uri="{BB962C8B-B14F-4D97-AF65-F5344CB8AC3E}">
        <p14:creationId xmlns:p14="http://schemas.microsoft.com/office/powerpoint/2010/main" val="23580418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ADC9-67FB-9FA8-3205-84F92138A570}"/>
              </a:ext>
            </a:extLst>
          </p:cNvPr>
          <p:cNvSpPr>
            <a:spLocks noGrp="1"/>
          </p:cNvSpPr>
          <p:nvPr>
            <p:ph type="title"/>
          </p:nvPr>
        </p:nvSpPr>
        <p:spPr>
          <a:xfrm>
            <a:off x="507331" y="261620"/>
            <a:ext cx="11177337" cy="829243"/>
          </a:xfrm>
        </p:spPr>
        <p:txBody>
          <a:bodyPr/>
          <a:lstStyle/>
          <a:p>
            <a:r>
              <a:rPr lang="en-US" sz="3600" dirty="0">
                <a:solidFill>
                  <a:schemeClr val="accent1"/>
                </a:solidFill>
                <a:latin typeface="Arial Black" panose="020B0A04020102020204" pitchFamily="34" charset="0"/>
                <a:cs typeface="Times New Roman" panose="02020603050405020304" pitchFamily="18" charset="0"/>
              </a:rPr>
              <a:t>Difference</a:t>
            </a:r>
            <a:r>
              <a:rPr lang="en-US" dirty="0"/>
              <a:t> </a:t>
            </a:r>
            <a:r>
              <a:rPr lang="en-US" sz="3600" dirty="0">
                <a:solidFill>
                  <a:schemeClr val="accent1"/>
                </a:solidFill>
                <a:latin typeface="Arial Black" panose="020B0A04020102020204" pitchFamily="34" charset="0"/>
                <a:cs typeface="Times New Roman" panose="02020603050405020304" pitchFamily="18" charset="0"/>
              </a:rPr>
              <a:t>between</a:t>
            </a:r>
            <a:r>
              <a:rPr lang="en-US" dirty="0"/>
              <a:t> </a:t>
            </a:r>
            <a:r>
              <a:rPr lang="en-US" sz="3600" dirty="0">
                <a:solidFill>
                  <a:schemeClr val="accent1"/>
                </a:solidFill>
                <a:latin typeface="Arial Black" panose="020B0A04020102020204" pitchFamily="34" charset="0"/>
                <a:cs typeface="Times New Roman" panose="02020603050405020304" pitchFamily="18" charset="0"/>
              </a:rPr>
              <a:t>ARIMA</a:t>
            </a:r>
            <a:r>
              <a:rPr lang="en-US" dirty="0"/>
              <a:t> </a:t>
            </a:r>
            <a:r>
              <a:rPr lang="en-US" sz="3600" dirty="0">
                <a:solidFill>
                  <a:schemeClr val="accent1"/>
                </a:solidFill>
                <a:latin typeface="Arial Black" panose="020B0A04020102020204" pitchFamily="34" charset="0"/>
                <a:cs typeface="Times New Roman" panose="02020603050405020304" pitchFamily="18" charset="0"/>
              </a:rPr>
              <a:t>&amp; VAR MODELS</a:t>
            </a:r>
            <a:endParaRPr lang="en-PK" sz="3600" dirty="0">
              <a:solidFill>
                <a:schemeClr val="accent1"/>
              </a:solidFill>
              <a:latin typeface="Arial Black" panose="020B0A04020102020204" pitchFamily="34"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A6D04A6C-01C0-DC99-DA45-B2694E76A698}"/>
              </a:ext>
            </a:extLst>
          </p:cNvPr>
          <p:cNvGraphicFramePr>
            <a:graphicFrameLocks noGrp="1"/>
          </p:cNvGraphicFramePr>
          <p:nvPr>
            <p:ph idx="1"/>
            <p:extLst>
              <p:ext uri="{D42A27DB-BD31-4B8C-83A1-F6EECF244321}">
                <p14:modId xmlns:p14="http://schemas.microsoft.com/office/powerpoint/2010/main" val="176469833"/>
              </p:ext>
            </p:extLst>
          </p:nvPr>
        </p:nvGraphicFramePr>
        <p:xfrm>
          <a:off x="507331" y="1090861"/>
          <a:ext cx="11556332" cy="5046740"/>
        </p:xfrm>
        <a:graphic>
          <a:graphicData uri="http://schemas.openxmlformats.org/drawingml/2006/table">
            <a:tbl>
              <a:tblPr firstRow="1" bandRow="1">
                <a:tableStyleId>{5C22544A-7EE6-4342-B048-85BDC9FD1C3A}</a:tableStyleId>
              </a:tblPr>
              <a:tblGrid>
                <a:gridCol w="5778166">
                  <a:extLst>
                    <a:ext uri="{9D8B030D-6E8A-4147-A177-3AD203B41FA5}">
                      <a16:colId xmlns:a16="http://schemas.microsoft.com/office/drawing/2014/main" val="3195135330"/>
                    </a:ext>
                  </a:extLst>
                </a:gridCol>
                <a:gridCol w="5778166">
                  <a:extLst>
                    <a:ext uri="{9D8B030D-6E8A-4147-A177-3AD203B41FA5}">
                      <a16:colId xmlns:a16="http://schemas.microsoft.com/office/drawing/2014/main" val="2568799756"/>
                    </a:ext>
                  </a:extLst>
                </a:gridCol>
              </a:tblGrid>
              <a:tr h="898360">
                <a:tc>
                  <a:txBody>
                    <a:bodyPr/>
                    <a:lstStyle/>
                    <a:p>
                      <a:pPr algn="ctr"/>
                      <a:r>
                        <a:rPr lang="en-US" sz="4000" dirty="0"/>
                        <a:t>ARIMA</a:t>
                      </a:r>
                      <a:endParaRPr lang="en-PK" sz="4000" dirty="0"/>
                    </a:p>
                  </a:txBody>
                  <a:tcPr/>
                </a:tc>
                <a:tc>
                  <a:txBody>
                    <a:bodyPr/>
                    <a:lstStyle/>
                    <a:p>
                      <a:pPr algn="ctr"/>
                      <a:r>
                        <a:rPr lang="en-US" sz="4000" dirty="0"/>
                        <a:t>VAR</a:t>
                      </a:r>
                      <a:endParaRPr lang="en-PK" sz="4000" dirty="0"/>
                    </a:p>
                  </a:txBody>
                  <a:tcPr/>
                </a:tc>
                <a:extLst>
                  <a:ext uri="{0D108BD9-81ED-4DB2-BD59-A6C34878D82A}">
                    <a16:rowId xmlns:a16="http://schemas.microsoft.com/office/drawing/2014/main" val="3187325824"/>
                  </a:ext>
                </a:extLst>
              </a:tr>
              <a:tr h="1039420">
                <a:tc>
                  <a:txBody>
                    <a:bodyPr/>
                    <a:lstStyle/>
                    <a:p>
                      <a:r>
                        <a:rPr lang="en-US" sz="3200" dirty="0"/>
                        <a:t>Auto-Regressive Integrated Moving Average</a:t>
                      </a:r>
                      <a:endParaRPr lang="en-PK" sz="3200" dirty="0"/>
                    </a:p>
                  </a:txBody>
                  <a:tcPr/>
                </a:tc>
                <a:tc>
                  <a:txBody>
                    <a:bodyPr/>
                    <a:lstStyle/>
                    <a:p>
                      <a:r>
                        <a:rPr lang="en-US" sz="3200" dirty="0"/>
                        <a:t>Vector Auto Regressive </a:t>
                      </a:r>
                      <a:endParaRPr lang="en-PK" sz="3200" dirty="0"/>
                    </a:p>
                  </a:txBody>
                  <a:tcPr/>
                </a:tc>
                <a:extLst>
                  <a:ext uri="{0D108BD9-81ED-4DB2-BD59-A6C34878D82A}">
                    <a16:rowId xmlns:a16="http://schemas.microsoft.com/office/drawing/2014/main" val="165481868"/>
                  </a:ext>
                </a:extLst>
              </a:tr>
              <a:tr h="1039420">
                <a:tc>
                  <a:txBody>
                    <a:bodyPr/>
                    <a:lstStyle/>
                    <a:p>
                      <a:r>
                        <a:rPr lang="en-US" sz="3200" dirty="0"/>
                        <a:t>Univariate Time Series</a:t>
                      </a:r>
                      <a:endParaRPr lang="en-PK" sz="3200" dirty="0"/>
                    </a:p>
                  </a:txBody>
                  <a:tcPr/>
                </a:tc>
                <a:tc>
                  <a:txBody>
                    <a:bodyPr/>
                    <a:lstStyle/>
                    <a:p>
                      <a:r>
                        <a:rPr lang="en-US" sz="3200" dirty="0"/>
                        <a:t>Multivariate Time Series</a:t>
                      </a:r>
                      <a:endParaRPr lang="en-PK" sz="3200" dirty="0"/>
                    </a:p>
                  </a:txBody>
                  <a:tcPr/>
                </a:tc>
                <a:extLst>
                  <a:ext uri="{0D108BD9-81ED-4DB2-BD59-A6C34878D82A}">
                    <a16:rowId xmlns:a16="http://schemas.microsoft.com/office/drawing/2014/main" val="1660060932"/>
                  </a:ext>
                </a:extLst>
              </a:tr>
              <a:tr h="1574671">
                <a:tc>
                  <a:txBody>
                    <a:bodyPr/>
                    <a:lstStyle/>
                    <a:p>
                      <a:r>
                        <a:rPr lang="en-US" sz="3200" dirty="0"/>
                        <a:t>Uni-Directional Model: The dependent variables  are influenced by their Past or Lag values itself</a:t>
                      </a:r>
                      <a:endParaRPr lang="en-PK" sz="3200" dirty="0"/>
                    </a:p>
                  </a:txBody>
                  <a:tcPr/>
                </a:tc>
                <a:tc>
                  <a:txBody>
                    <a:bodyPr/>
                    <a:lstStyle/>
                    <a:p>
                      <a:r>
                        <a:rPr lang="en-US" sz="3200" dirty="0"/>
                        <a:t>BI-Variate Model: A dependent variable is affected by past value or any other variable’s value OR influenced by both</a:t>
                      </a:r>
                      <a:endParaRPr lang="en-PK" sz="3200" dirty="0"/>
                    </a:p>
                  </a:txBody>
                  <a:tcPr/>
                </a:tc>
                <a:extLst>
                  <a:ext uri="{0D108BD9-81ED-4DB2-BD59-A6C34878D82A}">
                    <a16:rowId xmlns:a16="http://schemas.microsoft.com/office/drawing/2014/main" val="1201520682"/>
                  </a:ext>
                </a:extLst>
              </a:tr>
            </a:tbl>
          </a:graphicData>
        </a:graphic>
      </p:graphicFrame>
      <p:sp>
        <p:nvSpPr>
          <p:cNvPr id="4" name="Footer Placeholder 3">
            <a:extLst>
              <a:ext uri="{FF2B5EF4-FFF2-40B4-BE49-F238E27FC236}">
                <a16:creationId xmlns:a16="http://schemas.microsoft.com/office/drawing/2014/main" id="{C0AB3289-02D7-2A0B-0942-038B138BC310}"/>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28487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8C4F60-89EA-F075-1E19-12AE368C7206}"/>
              </a:ext>
            </a:extLst>
          </p:cNvPr>
          <p:cNvPicPr>
            <a:picLocks noChangeAspect="1"/>
          </p:cNvPicPr>
          <p:nvPr/>
        </p:nvPicPr>
        <p:blipFill>
          <a:blip r:embed="rId2"/>
          <a:stretch>
            <a:fillRect/>
          </a:stretch>
        </p:blipFill>
        <p:spPr>
          <a:xfrm>
            <a:off x="575187" y="221226"/>
            <a:ext cx="10692580" cy="5733817"/>
          </a:xfrm>
          <a:prstGeom prst="rect">
            <a:avLst/>
          </a:prstGeom>
        </p:spPr>
      </p:pic>
      <p:pic>
        <p:nvPicPr>
          <p:cNvPr id="6" name="Picture 5">
            <a:extLst>
              <a:ext uri="{FF2B5EF4-FFF2-40B4-BE49-F238E27FC236}">
                <a16:creationId xmlns:a16="http://schemas.microsoft.com/office/drawing/2014/main" id="{C8A8B653-C92E-B6F4-56EC-A845281F1B45}"/>
              </a:ext>
            </a:extLst>
          </p:cNvPr>
          <p:cNvPicPr>
            <a:picLocks noChangeAspect="1"/>
          </p:cNvPicPr>
          <p:nvPr/>
        </p:nvPicPr>
        <p:blipFill>
          <a:blip r:embed="rId3"/>
          <a:stretch>
            <a:fillRect/>
          </a:stretch>
        </p:blipFill>
        <p:spPr>
          <a:xfrm>
            <a:off x="10294424" y="5396880"/>
            <a:ext cx="1578027" cy="1239894"/>
          </a:xfrm>
          <a:prstGeom prst="rect">
            <a:avLst/>
          </a:prstGeom>
        </p:spPr>
      </p:pic>
      <p:sp>
        <p:nvSpPr>
          <p:cNvPr id="2" name="Footer Placeholder 1">
            <a:extLst>
              <a:ext uri="{FF2B5EF4-FFF2-40B4-BE49-F238E27FC236}">
                <a16:creationId xmlns:a16="http://schemas.microsoft.com/office/drawing/2014/main" id="{176348E9-2B15-9DAB-6472-2BE43AA0FF1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8314063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AE192-5E21-4DF6-93AA-AD41AFB46086}"/>
              </a:ext>
            </a:extLst>
          </p:cNvPr>
          <p:cNvSpPr>
            <a:spLocks noGrp="1"/>
          </p:cNvSpPr>
          <p:nvPr>
            <p:ph type="title"/>
          </p:nvPr>
        </p:nvSpPr>
        <p:spPr/>
        <p:txBody>
          <a:bodyPr/>
          <a:lstStyle/>
          <a:p>
            <a:r>
              <a:rPr lang="en-US" sz="3600" dirty="0">
                <a:solidFill>
                  <a:schemeClr val="accent1"/>
                </a:solidFill>
                <a:latin typeface="Arial Black" panose="020B0A04020102020204" pitchFamily="34" charset="0"/>
                <a:cs typeface="Times New Roman" panose="02020603050405020304" pitchFamily="18" charset="0"/>
              </a:rPr>
              <a:t>How to Perform Time Series Analysis</a:t>
            </a:r>
            <a:endParaRPr lang="en-PK" sz="3600" dirty="0">
              <a:solidFill>
                <a:schemeClr val="accent1"/>
              </a:solidFill>
              <a:latin typeface="Arial Black" panose="020B0A040201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E28CA9-64AE-E47D-FA77-7E5157E3A896}"/>
              </a:ext>
            </a:extLst>
          </p:cNvPr>
          <p:cNvSpPr>
            <a:spLocks noGrp="1"/>
          </p:cNvSpPr>
          <p:nvPr>
            <p:ph idx="1"/>
          </p:nvPr>
        </p:nvSpPr>
        <p:spPr/>
        <p:txBody>
          <a:bodyPr/>
          <a:lstStyle/>
          <a:p>
            <a:pPr marL="0" indent="0">
              <a:buNone/>
            </a:pPr>
            <a:r>
              <a:rPr lang="en-US" dirty="0"/>
              <a:t>Note: First we need to add Time Series Tab using Ads-On Option.</a:t>
            </a:r>
          </a:p>
          <a:p>
            <a:pPr marL="0" indent="0">
              <a:buNone/>
            </a:pPr>
            <a:r>
              <a:rPr lang="en-US" dirty="0"/>
              <a:t>File: </a:t>
            </a:r>
            <a:r>
              <a:rPr lang="en-US" dirty="0" err="1"/>
              <a:t>Employement</a:t>
            </a:r>
            <a:r>
              <a:rPr lang="en-US" dirty="0"/>
              <a:t>. Csv file will be used to perform ARIMA. This file contains information about “Years” (1980-2020)  and “Employment Rate” with respect to each year. </a:t>
            </a:r>
          </a:p>
          <a:p>
            <a:pPr marL="0" indent="0">
              <a:buNone/>
            </a:pPr>
            <a:r>
              <a:rPr lang="en-US" dirty="0"/>
              <a:t>Since, Year column is showing a sequence, therefore we consider it as Meta while performing ARIMA. </a:t>
            </a:r>
            <a:endParaRPr lang="en-PK" dirty="0"/>
          </a:p>
        </p:txBody>
      </p:sp>
      <p:sp>
        <p:nvSpPr>
          <p:cNvPr id="4" name="Footer Placeholder 3">
            <a:extLst>
              <a:ext uri="{FF2B5EF4-FFF2-40B4-BE49-F238E27FC236}">
                <a16:creationId xmlns:a16="http://schemas.microsoft.com/office/drawing/2014/main" id="{266D11EB-AC00-2250-5EF9-52CCA5C1BD18}"/>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8875177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2FDA7-FE79-D6EF-CCAA-CCC81930EAEE}"/>
              </a:ext>
            </a:extLst>
          </p:cNvPr>
          <p:cNvSpPr>
            <a:spLocks noGrp="1"/>
          </p:cNvSpPr>
          <p:nvPr>
            <p:ph type="title"/>
          </p:nvPr>
        </p:nvSpPr>
        <p:spPr>
          <a:xfrm>
            <a:off x="838200" y="136525"/>
            <a:ext cx="10515600" cy="994883"/>
          </a:xfrm>
        </p:spPr>
        <p:txBody>
          <a:bodyPr>
            <a:normAutofit fontScale="90000"/>
          </a:bodyPr>
          <a:lstStyle/>
          <a:p>
            <a:r>
              <a:rPr lang="en-US" sz="3600" dirty="0">
                <a:solidFill>
                  <a:schemeClr val="accent1"/>
                </a:solidFill>
                <a:latin typeface="Arial Black" panose="020B0A04020102020204" pitchFamily="34" charset="0"/>
                <a:cs typeface="Times New Roman" panose="02020603050405020304" pitchFamily="18" charset="0"/>
              </a:rPr>
              <a:t>Performance of ARIMA in Orange</a:t>
            </a:r>
            <a:br>
              <a:rPr lang="en-US" sz="3600" dirty="0">
                <a:solidFill>
                  <a:schemeClr val="accent1"/>
                </a:solidFill>
                <a:latin typeface="Arial Black" panose="020B0A04020102020204" pitchFamily="34" charset="0"/>
                <a:cs typeface="Times New Roman" panose="02020603050405020304" pitchFamily="18" charset="0"/>
              </a:rPr>
            </a:br>
            <a:r>
              <a:rPr lang="en-US" sz="3600" dirty="0">
                <a:solidFill>
                  <a:srgbClr val="00B050"/>
                </a:solidFill>
                <a:latin typeface="Arial Black" panose="020B0A04020102020204" pitchFamily="34" charset="0"/>
                <a:cs typeface="Times New Roman" panose="02020603050405020304" pitchFamily="18" charset="0"/>
              </a:rPr>
              <a:t>File: Employment</a:t>
            </a:r>
            <a:endParaRPr lang="en-PK" sz="3600" dirty="0">
              <a:solidFill>
                <a:srgbClr val="00B050"/>
              </a:solidFill>
              <a:latin typeface="Arial Black" panose="020B0A04020102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F0DDCAF-6E80-021E-B5E8-BA1FD9D4553A}"/>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C28E4518-8681-36B6-8B39-AC0520989FC1}"/>
              </a:ext>
            </a:extLst>
          </p:cNvPr>
          <p:cNvPicPr>
            <a:picLocks noChangeAspect="1"/>
          </p:cNvPicPr>
          <p:nvPr/>
        </p:nvPicPr>
        <p:blipFill>
          <a:blip r:embed="rId2"/>
          <a:stretch>
            <a:fillRect/>
          </a:stretch>
        </p:blipFill>
        <p:spPr>
          <a:xfrm>
            <a:off x="4454952" y="1552075"/>
            <a:ext cx="7167553" cy="4383608"/>
          </a:xfrm>
          <a:prstGeom prst="rect">
            <a:avLst/>
          </a:prstGeom>
        </p:spPr>
      </p:pic>
      <p:pic>
        <p:nvPicPr>
          <p:cNvPr id="10" name="Picture 9">
            <a:extLst>
              <a:ext uri="{FF2B5EF4-FFF2-40B4-BE49-F238E27FC236}">
                <a16:creationId xmlns:a16="http://schemas.microsoft.com/office/drawing/2014/main" id="{201987E1-2EC7-637D-4BC1-A34C5417CA5B}"/>
              </a:ext>
            </a:extLst>
          </p:cNvPr>
          <p:cNvPicPr>
            <a:picLocks noChangeAspect="1"/>
          </p:cNvPicPr>
          <p:nvPr/>
        </p:nvPicPr>
        <p:blipFill>
          <a:blip r:embed="rId3"/>
          <a:stretch>
            <a:fillRect/>
          </a:stretch>
        </p:blipFill>
        <p:spPr>
          <a:xfrm>
            <a:off x="351911" y="1269145"/>
            <a:ext cx="3686689" cy="1991003"/>
          </a:xfrm>
          <a:prstGeom prst="rect">
            <a:avLst/>
          </a:prstGeom>
        </p:spPr>
      </p:pic>
      <p:pic>
        <p:nvPicPr>
          <p:cNvPr id="13" name="Picture 12">
            <a:extLst>
              <a:ext uri="{FF2B5EF4-FFF2-40B4-BE49-F238E27FC236}">
                <a16:creationId xmlns:a16="http://schemas.microsoft.com/office/drawing/2014/main" id="{61011045-BADC-733C-3B98-80EF6DAE866A}"/>
              </a:ext>
            </a:extLst>
          </p:cNvPr>
          <p:cNvPicPr>
            <a:picLocks noChangeAspect="1"/>
          </p:cNvPicPr>
          <p:nvPr/>
        </p:nvPicPr>
        <p:blipFill>
          <a:blip r:embed="rId4"/>
          <a:stretch>
            <a:fillRect/>
          </a:stretch>
        </p:blipFill>
        <p:spPr>
          <a:xfrm>
            <a:off x="0" y="3465822"/>
            <a:ext cx="4295274" cy="2642135"/>
          </a:xfrm>
          <a:prstGeom prst="rect">
            <a:avLst/>
          </a:prstGeom>
        </p:spPr>
      </p:pic>
    </p:spTree>
    <p:extLst>
      <p:ext uri="{BB962C8B-B14F-4D97-AF65-F5344CB8AC3E}">
        <p14:creationId xmlns:p14="http://schemas.microsoft.com/office/powerpoint/2010/main" val="18030407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C2E5-DD86-4157-8491-51EF45C08A8D}"/>
              </a:ext>
            </a:extLst>
          </p:cNvPr>
          <p:cNvSpPr>
            <a:spLocks noGrp="1"/>
          </p:cNvSpPr>
          <p:nvPr>
            <p:ph type="title"/>
          </p:nvPr>
        </p:nvSpPr>
        <p:spPr/>
        <p:txBody>
          <a:bodyPr/>
          <a:lstStyle/>
          <a:p>
            <a:r>
              <a:rPr lang="en-US" sz="3600" dirty="0">
                <a:solidFill>
                  <a:schemeClr val="accent1"/>
                </a:solidFill>
                <a:latin typeface="Arial Black" panose="020B0A04020102020204" pitchFamily="34" charset="0"/>
                <a:cs typeface="Times New Roman" panose="02020603050405020304" pitchFamily="18" charset="0"/>
              </a:rPr>
              <a:t>ARIMA</a:t>
            </a:r>
            <a:r>
              <a:rPr lang="en-US" dirty="0"/>
              <a:t> </a:t>
            </a:r>
            <a:r>
              <a:rPr lang="en-US" sz="3600" dirty="0">
                <a:solidFill>
                  <a:schemeClr val="accent1"/>
                </a:solidFill>
                <a:latin typeface="Arial Black" panose="020B0A04020102020204" pitchFamily="34" charset="0"/>
                <a:cs typeface="Times New Roman" panose="02020603050405020304" pitchFamily="18" charset="0"/>
              </a:rPr>
              <a:t>Model</a:t>
            </a:r>
            <a:r>
              <a:rPr lang="en-US" dirty="0"/>
              <a:t> </a:t>
            </a:r>
            <a:endParaRPr lang="en-PK" dirty="0"/>
          </a:p>
        </p:txBody>
      </p:sp>
      <p:sp>
        <p:nvSpPr>
          <p:cNvPr id="4" name="Footer Placeholder 3">
            <a:extLst>
              <a:ext uri="{FF2B5EF4-FFF2-40B4-BE49-F238E27FC236}">
                <a16:creationId xmlns:a16="http://schemas.microsoft.com/office/drawing/2014/main" id="{9BF49821-7BE5-22B8-FCE0-773C4F0EC1BC}"/>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4E37841F-D78D-FA42-23E5-4AA6C3DFF815}"/>
              </a:ext>
            </a:extLst>
          </p:cNvPr>
          <p:cNvPicPr>
            <a:picLocks noChangeAspect="1"/>
          </p:cNvPicPr>
          <p:nvPr/>
        </p:nvPicPr>
        <p:blipFill>
          <a:blip r:embed="rId2"/>
          <a:stretch>
            <a:fillRect/>
          </a:stretch>
        </p:blipFill>
        <p:spPr>
          <a:xfrm>
            <a:off x="421106" y="1504961"/>
            <a:ext cx="6657472" cy="3439005"/>
          </a:xfrm>
          <a:prstGeom prst="rect">
            <a:avLst/>
          </a:prstGeom>
        </p:spPr>
      </p:pic>
      <p:sp>
        <p:nvSpPr>
          <p:cNvPr id="7" name="TextBox 6">
            <a:extLst>
              <a:ext uri="{FF2B5EF4-FFF2-40B4-BE49-F238E27FC236}">
                <a16:creationId xmlns:a16="http://schemas.microsoft.com/office/drawing/2014/main" id="{4FBA61FA-7DF0-E344-F1D1-5CAC24149378}"/>
              </a:ext>
            </a:extLst>
          </p:cNvPr>
          <p:cNvSpPr txBox="1"/>
          <p:nvPr/>
        </p:nvSpPr>
        <p:spPr>
          <a:xfrm>
            <a:off x="6882064" y="1690688"/>
            <a:ext cx="5041232" cy="3416320"/>
          </a:xfrm>
          <a:prstGeom prst="rect">
            <a:avLst/>
          </a:prstGeom>
          <a:noFill/>
        </p:spPr>
        <p:txBody>
          <a:bodyPr wrap="square" rtlCol="0">
            <a:spAutoFit/>
          </a:bodyPr>
          <a:lstStyle/>
          <a:p>
            <a:r>
              <a:rPr lang="en-US" sz="2400" b="1" dirty="0">
                <a:solidFill>
                  <a:srgbClr val="FF0000"/>
                </a:solidFill>
              </a:rPr>
              <a:t>Note: </a:t>
            </a:r>
          </a:p>
          <a:p>
            <a:r>
              <a:rPr lang="en-US" sz="2400" b="1" dirty="0">
                <a:solidFill>
                  <a:srgbClr val="7030A0"/>
                </a:solidFill>
              </a:rPr>
              <a:t>1- In file Widget, we have to define Employment Rate as Target, while Year as Meta, it must be of </a:t>
            </a:r>
            <a:r>
              <a:rPr lang="en-US" sz="2400" b="1" dirty="0" err="1">
                <a:solidFill>
                  <a:srgbClr val="7030A0"/>
                </a:solidFill>
              </a:rPr>
              <a:t>Datetype</a:t>
            </a:r>
            <a:r>
              <a:rPr lang="en-US" sz="2400" b="1" dirty="0">
                <a:solidFill>
                  <a:srgbClr val="7030A0"/>
                </a:solidFill>
              </a:rPr>
              <a:t>.</a:t>
            </a:r>
          </a:p>
          <a:p>
            <a:r>
              <a:rPr lang="en-US" sz="2400" b="1" dirty="0">
                <a:solidFill>
                  <a:srgbClr val="7030A0"/>
                </a:solidFill>
              </a:rPr>
              <a:t>2- We may get different values by considering different values of parameters like: p, d, q. </a:t>
            </a:r>
          </a:p>
          <a:p>
            <a:r>
              <a:rPr lang="en-US" sz="2400" b="1" dirty="0">
                <a:solidFill>
                  <a:srgbClr val="7030A0"/>
                </a:solidFill>
              </a:rPr>
              <a:t>3- Forecast Steps ahead option is used to predict the next desired values. </a:t>
            </a:r>
            <a:endParaRPr lang="en-PK" sz="2400" b="1" dirty="0">
              <a:solidFill>
                <a:srgbClr val="7030A0"/>
              </a:solidFill>
            </a:endParaRPr>
          </a:p>
        </p:txBody>
      </p:sp>
    </p:spTree>
    <p:extLst>
      <p:ext uri="{BB962C8B-B14F-4D97-AF65-F5344CB8AC3E}">
        <p14:creationId xmlns:p14="http://schemas.microsoft.com/office/powerpoint/2010/main" val="3444852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1BE7-2578-F843-B1B9-519DFC68E2EA}"/>
              </a:ext>
            </a:extLst>
          </p:cNvPr>
          <p:cNvSpPr>
            <a:spLocks noGrp="1"/>
          </p:cNvSpPr>
          <p:nvPr>
            <p:ph type="title"/>
          </p:nvPr>
        </p:nvSpPr>
        <p:spPr/>
        <p:txBody>
          <a:bodyPr/>
          <a:lstStyle/>
          <a:p>
            <a:r>
              <a:rPr lang="en-US" sz="3600" dirty="0">
                <a:solidFill>
                  <a:schemeClr val="accent1"/>
                </a:solidFill>
                <a:latin typeface="Arial Black" panose="020B0A04020102020204" pitchFamily="34" charset="0"/>
                <a:cs typeface="Times New Roman" panose="02020603050405020304" pitchFamily="18" charset="0"/>
              </a:rPr>
              <a:t>Predicated</a:t>
            </a:r>
            <a:r>
              <a:rPr lang="en-US" dirty="0"/>
              <a:t> </a:t>
            </a:r>
            <a:r>
              <a:rPr lang="en-US" sz="3600" dirty="0">
                <a:solidFill>
                  <a:schemeClr val="accent1"/>
                </a:solidFill>
                <a:latin typeface="Arial Black" panose="020B0A04020102020204" pitchFamily="34" charset="0"/>
                <a:cs typeface="Times New Roman" panose="02020603050405020304" pitchFamily="18" charset="0"/>
              </a:rPr>
              <a:t>Values</a:t>
            </a:r>
            <a:endParaRPr lang="en-PK" sz="3600" dirty="0">
              <a:solidFill>
                <a:schemeClr val="accent1"/>
              </a:solidFill>
              <a:latin typeface="Arial Black" panose="020B0A04020102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616DB16-7E77-2F1B-8BB9-2F8EF75E2931}"/>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9390AC93-9B34-43B4-DAAD-BBBD831DE700}"/>
              </a:ext>
            </a:extLst>
          </p:cNvPr>
          <p:cNvPicPr>
            <a:picLocks noChangeAspect="1"/>
          </p:cNvPicPr>
          <p:nvPr/>
        </p:nvPicPr>
        <p:blipFill>
          <a:blip r:embed="rId2"/>
          <a:stretch>
            <a:fillRect/>
          </a:stretch>
        </p:blipFill>
        <p:spPr>
          <a:xfrm>
            <a:off x="311922" y="1552624"/>
            <a:ext cx="5696745" cy="2886478"/>
          </a:xfrm>
          <a:prstGeom prst="rect">
            <a:avLst/>
          </a:prstGeom>
        </p:spPr>
      </p:pic>
      <p:pic>
        <p:nvPicPr>
          <p:cNvPr id="8" name="Picture 7">
            <a:extLst>
              <a:ext uri="{FF2B5EF4-FFF2-40B4-BE49-F238E27FC236}">
                <a16:creationId xmlns:a16="http://schemas.microsoft.com/office/drawing/2014/main" id="{A6A6F29E-52C3-1EC6-54C5-45249329A337}"/>
              </a:ext>
            </a:extLst>
          </p:cNvPr>
          <p:cNvPicPr>
            <a:picLocks noChangeAspect="1"/>
          </p:cNvPicPr>
          <p:nvPr/>
        </p:nvPicPr>
        <p:blipFill>
          <a:blip r:embed="rId3"/>
          <a:stretch>
            <a:fillRect/>
          </a:stretch>
        </p:blipFill>
        <p:spPr>
          <a:xfrm>
            <a:off x="6436895" y="1753905"/>
            <a:ext cx="5149516" cy="2621979"/>
          </a:xfrm>
          <a:prstGeom prst="rect">
            <a:avLst/>
          </a:prstGeom>
        </p:spPr>
      </p:pic>
    </p:spTree>
    <p:extLst>
      <p:ext uri="{BB962C8B-B14F-4D97-AF65-F5344CB8AC3E}">
        <p14:creationId xmlns:p14="http://schemas.microsoft.com/office/powerpoint/2010/main" val="59179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0D210-5BC4-57AA-F482-0B5A46DB7D9E}"/>
              </a:ext>
            </a:extLst>
          </p:cNvPr>
          <p:cNvSpPr>
            <a:spLocks noGrp="1"/>
          </p:cNvSpPr>
          <p:nvPr>
            <p:ph type="title"/>
          </p:nvPr>
        </p:nvSpPr>
        <p:spPr>
          <a:xfrm>
            <a:off x="838200" y="365126"/>
            <a:ext cx="10515600" cy="874128"/>
          </a:xfrm>
        </p:spPr>
        <p:txBody>
          <a:bodyPr/>
          <a:lstStyle/>
          <a:p>
            <a:r>
              <a:rPr lang="en-US" sz="3600" dirty="0">
                <a:solidFill>
                  <a:schemeClr val="accent1"/>
                </a:solidFill>
                <a:latin typeface="Arial Black" panose="020B0A04020102020204" pitchFamily="34" charset="0"/>
                <a:cs typeface="Times New Roman" panose="02020603050405020304" pitchFamily="18" charset="0"/>
              </a:rPr>
              <a:t>Line</a:t>
            </a:r>
            <a:r>
              <a:rPr lang="en-US" dirty="0"/>
              <a:t> </a:t>
            </a:r>
            <a:r>
              <a:rPr lang="en-US" sz="3600" dirty="0">
                <a:solidFill>
                  <a:schemeClr val="accent1"/>
                </a:solidFill>
                <a:latin typeface="Arial Black" panose="020B0A04020102020204" pitchFamily="34" charset="0"/>
                <a:cs typeface="Times New Roman" panose="02020603050405020304" pitchFamily="18" charset="0"/>
              </a:rPr>
              <a:t>Chart</a:t>
            </a:r>
            <a:r>
              <a:rPr lang="en-US" dirty="0"/>
              <a:t> </a:t>
            </a:r>
            <a:r>
              <a:rPr lang="en-US" sz="3600" dirty="0">
                <a:solidFill>
                  <a:schemeClr val="accent1"/>
                </a:solidFill>
                <a:latin typeface="Arial Black" panose="020B0A04020102020204" pitchFamily="34" charset="0"/>
                <a:cs typeface="Times New Roman" panose="02020603050405020304" pitchFamily="18" charset="0"/>
              </a:rPr>
              <a:t>For</a:t>
            </a:r>
            <a:r>
              <a:rPr lang="en-US" dirty="0"/>
              <a:t> </a:t>
            </a:r>
            <a:r>
              <a:rPr lang="en-US" sz="3600" dirty="0">
                <a:solidFill>
                  <a:schemeClr val="accent1"/>
                </a:solidFill>
                <a:latin typeface="Arial Black" panose="020B0A04020102020204" pitchFamily="34" charset="0"/>
                <a:cs typeface="Times New Roman" panose="02020603050405020304" pitchFamily="18" charset="0"/>
              </a:rPr>
              <a:t>the</a:t>
            </a:r>
            <a:r>
              <a:rPr lang="en-US" dirty="0"/>
              <a:t> </a:t>
            </a:r>
            <a:r>
              <a:rPr lang="en-US" sz="3600" dirty="0">
                <a:solidFill>
                  <a:schemeClr val="accent1"/>
                </a:solidFill>
                <a:latin typeface="Arial Black" panose="020B0A04020102020204" pitchFamily="34" charset="0"/>
                <a:cs typeface="Times New Roman" panose="02020603050405020304" pitchFamily="18" charset="0"/>
              </a:rPr>
              <a:t>Predicated</a:t>
            </a:r>
            <a:r>
              <a:rPr lang="en-US" dirty="0"/>
              <a:t> </a:t>
            </a:r>
            <a:r>
              <a:rPr lang="en-US" sz="3600" dirty="0">
                <a:solidFill>
                  <a:schemeClr val="accent1"/>
                </a:solidFill>
                <a:latin typeface="Arial Black" panose="020B0A04020102020204" pitchFamily="34" charset="0"/>
                <a:cs typeface="Times New Roman" panose="02020603050405020304" pitchFamily="18" charset="0"/>
              </a:rPr>
              <a:t>Values</a:t>
            </a:r>
            <a:endParaRPr lang="en-PK" sz="3600" dirty="0">
              <a:solidFill>
                <a:schemeClr val="accent1"/>
              </a:solidFill>
              <a:latin typeface="Arial Black" panose="020B0A04020102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BBE1F2E-8E90-5BDF-774C-5A071ABA2A13}"/>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3FB3802D-392C-16FB-737B-C8F37177806C}"/>
              </a:ext>
            </a:extLst>
          </p:cNvPr>
          <p:cNvPicPr>
            <a:picLocks noChangeAspect="1"/>
          </p:cNvPicPr>
          <p:nvPr/>
        </p:nvPicPr>
        <p:blipFill>
          <a:blip r:embed="rId2"/>
          <a:stretch>
            <a:fillRect/>
          </a:stretch>
        </p:blipFill>
        <p:spPr>
          <a:xfrm>
            <a:off x="279538" y="1106905"/>
            <a:ext cx="5816462" cy="1840832"/>
          </a:xfrm>
          <a:prstGeom prst="rect">
            <a:avLst/>
          </a:prstGeom>
        </p:spPr>
      </p:pic>
      <p:pic>
        <p:nvPicPr>
          <p:cNvPr id="8" name="Picture 7">
            <a:extLst>
              <a:ext uri="{FF2B5EF4-FFF2-40B4-BE49-F238E27FC236}">
                <a16:creationId xmlns:a16="http://schemas.microsoft.com/office/drawing/2014/main" id="{0E64F9D6-4F88-0020-3B74-A84D0E145F6A}"/>
              </a:ext>
            </a:extLst>
          </p:cNvPr>
          <p:cNvPicPr>
            <a:picLocks noChangeAspect="1"/>
          </p:cNvPicPr>
          <p:nvPr/>
        </p:nvPicPr>
        <p:blipFill>
          <a:blip r:embed="rId3"/>
          <a:stretch>
            <a:fillRect/>
          </a:stretch>
        </p:blipFill>
        <p:spPr>
          <a:xfrm>
            <a:off x="4985304" y="2755232"/>
            <a:ext cx="6059686" cy="3368842"/>
          </a:xfrm>
          <a:prstGeom prst="rect">
            <a:avLst/>
          </a:prstGeom>
        </p:spPr>
      </p:pic>
    </p:spTree>
    <p:extLst>
      <p:ext uri="{BB962C8B-B14F-4D97-AF65-F5344CB8AC3E}">
        <p14:creationId xmlns:p14="http://schemas.microsoft.com/office/powerpoint/2010/main" val="32404608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FF14-A2DC-B27C-44C5-3BF8E93E7FED}"/>
              </a:ext>
            </a:extLst>
          </p:cNvPr>
          <p:cNvSpPr>
            <a:spLocks noGrp="1"/>
          </p:cNvSpPr>
          <p:nvPr>
            <p:ph type="title"/>
          </p:nvPr>
        </p:nvSpPr>
        <p:spPr>
          <a:xfrm>
            <a:off x="465221" y="448510"/>
            <a:ext cx="10515600" cy="465054"/>
          </a:xfrm>
        </p:spPr>
        <p:txBody>
          <a:bodyPr>
            <a:normAutofit fontScale="90000"/>
          </a:bodyPr>
          <a:lstStyle/>
          <a:p>
            <a:r>
              <a:rPr lang="en-US" sz="3600" dirty="0">
                <a:solidFill>
                  <a:schemeClr val="accent1"/>
                </a:solidFill>
                <a:latin typeface="Arial Black" panose="020B0A04020102020204" pitchFamily="34" charset="0"/>
                <a:cs typeface="Times New Roman" panose="02020603050405020304" pitchFamily="18" charset="0"/>
              </a:rPr>
              <a:t>Model</a:t>
            </a:r>
            <a:r>
              <a:rPr lang="en-US" dirty="0"/>
              <a:t> </a:t>
            </a:r>
            <a:r>
              <a:rPr lang="en-US" sz="3600" dirty="0">
                <a:solidFill>
                  <a:schemeClr val="accent1"/>
                </a:solidFill>
                <a:latin typeface="Arial Black" panose="020B0A04020102020204" pitchFamily="34" charset="0"/>
                <a:cs typeface="Times New Roman" panose="02020603050405020304" pitchFamily="18" charset="0"/>
              </a:rPr>
              <a:t>Evaluation</a:t>
            </a:r>
            <a:r>
              <a:rPr lang="en-US" dirty="0"/>
              <a:t> </a:t>
            </a:r>
            <a:endParaRPr lang="en-PK" dirty="0"/>
          </a:p>
        </p:txBody>
      </p:sp>
      <p:sp>
        <p:nvSpPr>
          <p:cNvPr id="4" name="Footer Placeholder 3">
            <a:extLst>
              <a:ext uri="{FF2B5EF4-FFF2-40B4-BE49-F238E27FC236}">
                <a16:creationId xmlns:a16="http://schemas.microsoft.com/office/drawing/2014/main" id="{E86FE1DE-865F-2DD9-83FE-AE759BAF041B}"/>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B2BA05FA-5483-B86B-C8CB-98E5B5658614}"/>
              </a:ext>
            </a:extLst>
          </p:cNvPr>
          <p:cNvPicPr>
            <a:picLocks noChangeAspect="1"/>
          </p:cNvPicPr>
          <p:nvPr/>
        </p:nvPicPr>
        <p:blipFill>
          <a:blip r:embed="rId2"/>
          <a:stretch>
            <a:fillRect/>
          </a:stretch>
        </p:blipFill>
        <p:spPr>
          <a:xfrm>
            <a:off x="1962042" y="1973179"/>
            <a:ext cx="7521957" cy="3884445"/>
          </a:xfrm>
          <a:prstGeom prst="rect">
            <a:avLst/>
          </a:prstGeom>
        </p:spPr>
      </p:pic>
      <p:sp>
        <p:nvSpPr>
          <p:cNvPr id="7" name="TextBox 6">
            <a:extLst>
              <a:ext uri="{FF2B5EF4-FFF2-40B4-BE49-F238E27FC236}">
                <a16:creationId xmlns:a16="http://schemas.microsoft.com/office/drawing/2014/main" id="{0DA4F3B9-84AF-3123-CBD3-14FEABE775B9}"/>
              </a:ext>
            </a:extLst>
          </p:cNvPr>
          <p:cNvSpPr txBox="1"/>
          <p:nvPr/>
        </p:nvSpPr>
        <p:spPr>
          <a:xfrm>
            <a:off x="9781674" y="1973179"/>
            <a:ext cx="1961147" cy="923330"/>
          </a:xfrm>
          <a:prstGeom prst="rect">
            <a:avLst/>
          </a:prstGeom>
          <a:noFill/>
        </p:spPr>
        <p:txBody>
          <a:bodyPr wrap="square" rtlCol="0">
            <a:spAutoFit/>
          </a:bodyPr>
          <a:lstStyle/>
          <a:p>
            <a:r>
              <a:rPr lang="en-US" b="1" dirty="0">
                <a:highlight>
                  <a:srgbClr val="FFFF00"/>
                </a:highlight>
              </a:rPr>
              <a:t>Note:</a:t>
            </a:r>
          </a:p>
          <a:p>
            <a:r>
              <a:rPr lang="en-US" dirty="0">
                <a:solidFill>
                  <a:srgbClr val="7030A0"/>
                </a:solidFill>
              </a:rPr>
              <a:t>No. of folds must be 10.</a:t>
            </a:r>
            <a:endParaRPr lang="en-PK" dirty="0">
              <a:solidFill>
                <a:srgbClr val="7030A0"/>
              </a:solidFill>
            </a:endParaRPr>
          </a:p>
        </p:txBody>
      </p:sp>
      <p:sp>
        <p:nvSpPr>
          <p:cNvPr id="8" name="TextBox 7">
            <a:extLst>
              <a:ext uri="{FF2B5EF4-FFF2-40B4-BE49-F238E27FC236}">
                <a16:creationId xmlns:a16="http://schemas.microsoft.com/office/drawing/2014/main" id="{E311193F-663E-4716-DA36-548D7B6B6F3D}"/>
              </a:ext>
            </a:extLst>
          </p:cNvPr>
          <p:cNvSpPr txBox="1"/>
          <p:nvPr/>
        </p:nvSpPr>
        <p:spPr>
          <a:xfrm>
            <a:off x="1395663" y="1407695"/>
            <a:ext cx="6388769" cy="523220"/>
          </a:xfrm>
          <a:prstGeom prst="rect">
            <a:avLst/>
          </a:prstGeom>
          <a:noFill/>
        </p:spPr>
        <p:txBody>
          <a:bodyPr wrap="square" rtlCol="0">
            <a:spAutoFit/>
          </a:bodyPr>
          <a:lstStyle/>
          <a:p>
            <a:r>
              <a:rPr lang="en-US" sz="2800" b="1" dirty="0">
                <a:latin typeface="Arial Black" panose="020B0A04020102020204" pitchFamily="34" charset="0"/>
              </a:rPr>
              <a:t>Workflow:</a:t>
            </a:r>
            <a:endParaRPr lang="en-PK" sz="2800" b="1" dirty="0">
              <a:latin typeface="Arial Black" panose="020B0A04020102020204" pitchFamily="34" charset="0"/>
            </a:endParaRPr>
          </a:p>
        </p:txBody>
      </p:sp>
    </p:spTree>
    <p:extLst>
      <p:ext uri="{BB962C8B-B14F-4D97-AF65-F5344CB8AC3E}">
        <p14:creationId xmlns:p14="http://schemas.microsoft.com/office/powerpoint/2010/main" val="32360481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EA911C-0AFA-4A41-83F8-7A266997AAEB}"/>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C9E5E512-A487-AC23-D0E7-767BDC3CE082}"/>
              </a:ext>
            </a:extLst>
          </p:cNvPr>
          <p:cNvPicPr>
            <a:picLocks noChangeAspect="1"/>
          </p:cNvPicPr>
          <p:nvPr/>
        </p:nvPicPr>
        <p:blipFill>
          <a:blip r:embed="rId2"/>
          <a:stretch>
            <a:fillRect/>
          </a:stretch>
        </p:blipFill>
        <p:spPr>
          <a:xfrm>
            <a:off x="14180" y="818148"/>
            <a:ext cx="10089896" cy="5538204"/>
          </a:xfrm>
          <a:prstGeom prst="rect">
            <a:avLst/>
          </a:prstGeom>
        </p:spPr>
      </p:pic>
      <p:sp>
        <p:nvSpPr>
          <p:cNvPr id="7" name="Title 1">
            <a:extLst>
              <a:ext uri="{FF2B5EF4-FFF2-40B4-BE49-F238E27FC236}">
                <a16:creationId xmlns:a16="http://schemas.microsoft.com/office/drawing/2014/main" id="{8B9F11A3-25CE-F59D-EDAE-F59BCA281D22}"/>
              </a:ext>
            </a:extLst>
          </p:cNvPr>
          <p:cNvSpPr>
            <a:spLocks noGrp="1"/>
          </p:cNvSpPr>
          <p:nvPr>
            <p:ph type="title"/>
          </p:nvPr>
        </p:nvSpPr>
        <p:spPr>
          <a:xfrm>
            <a:off x="405063" y="136525"/>
            <a:ext cx="10515600" cy="465054"/>
          </a:xfrm>
        </p:spPr>
        <p:txBody>
          <a:bodyPr>
            <a:normAutofit fontScale="90000"/>
          </a:bodyPr>
          <a:lstStyle/>
          <a:p>
            <a:r>
              <a:rPr lang="en-US" sz="3600" dirty="0">
                <a:solidFill>
                  <a:schemeClr val="accent1"/>
                </a:solidFill>
                <a:latin typeface="Arial Black" panose="020B0A04020102020204" pitchFamily="34" charset="0"/>
                <a:cs typeface="Times New Roman" panose="02020603050405020304" pitchFamily="18" charset="0"/>
              </a:rPr>
              <a:t>Model</a:t>
            </a:r>
            <a:r>
              <a:rPr lang="en-US" dirty="0"/>
              <a:t> </a:t>
            </a:r>
            <a:r>
              <a:rPr lang="en-US" sz="3600" dirty="0">
                <a:solidFill>
                  <a:schemeClr val="accent1"/>
                </a:solidFill>
                <a:latin typeface="Arial Black" panose="020B0A04020102020204" pitchFamily="34" charset="0"/>
                <a:cs typeface="Times New Roman" panose="02020603050405020304" pitchFamily="18" charset="0"/>
              </a:rPr>
              <a:t>Evaluation</a:t>
            </a:r>
            <a:r>
              <a:rPr lang="en-US" dirty="0"/>
              <a:t> </a:t>
            </a:r>
            <a:endParaRPr lang="en-PK" dirty="0"/>
          </a:p>
        </p:txBody>
      </p:sp>
    </p:spTree>
    <p:extLst>
      <p:ext uri="{BB962C8B-B14F-4D97-AF65-F5344CB8AC3E}">
        <p14:creationId xmlns:p14="http://schemas.microsoft.com/office/powerpoint/2010/main" val="36024236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10C8-0769-A54C-9ED0-F19488C72A84}"/>
              </a:ext>
            </a:extLst>
          </p:cNvPr>
          <p:cNvSpPr>
            <a:spLocks noGrp="1"/>
          </p:cNvSpPr>
          <p:nvPr>
            <p:ph type="title"/>
          </p:nvPr>
        </p:nvSpPr>
        <p:spPr>
          <a:xfrm>
            <a:off x="74999" y="136525"/>
            <a:ext cx="10515600" cy="850065"/>
          </a:xfrm>
        </p:spPr>
        <p:txBody>
          <a:bodyPr>
            <a:normAutofit fontScale="90000"/>
          </a:bodyPr>
          <a:lstStyle/>
          <a:p>
            <a:r>
              <a:rPr lang="en-US" sz="3200" dirty="0">
                <a:solidFill>
                  <a:schemeClr val="accent1"/>
                </a:solidFill>
                <a:latin typeface="Arial Black" panose="020B0A04020102020204" pitchFamily="34" charset="0"/>
                <a:cs typeface="Times New Roman" panose="02020603050405020304" pitchFamily="18" charset="0"/>
              </a:rPr>
              <a:t>Example-2</a:t>
            </a:r>
            <a:r>
              <a:rPr lang="en-US" dirty="0"/>
              <a:t> </a:t>
            </a:r>
            <a:br>
              <a:rPr lang="en-US" dirty="0"/>
            </a:br>
            <a:r>
              <a:rPr lang="en-US" b="1" dirty="0">
                <a:highlight>
                  <a:srgbClr val="FFFF00"/>
                </a:highlight>
                <a:latin typeface="Arial Black" panose="020B0A04020102020204" pitchFamily="34" charset="0"/>
              </a:rPr>
              <a:t>File: Daily Temperature</a:t>
            </a:r>
            <a:endParaRPr lang="en-PK" b="1" dirty="0">
              <a:highlight>
                <a:srgbClr val="FFFF00"/>
              </a:highlight>
              <a:latin typeface="Arial Black" panose="020B0A04020102020204" pitchFamily="34" charset="0"/>
            </a:endParaRPr>
          </a:p>
        </p:txBody>
      </p:sp>
      <p:sp>
        <p:nvSpPr>
          <p:cNvPr id="4" name="Footer Placeholder 3">
            <a:extLst>
              <a:ext uri="{FF2B5EF4-FFF2-40B4-BE49-F238E27FC236}">
                <a16:creationId xmlns:a16="http://schemas.microsoft.com/office/drawing/2014/main" id="{C5E096C4-1472-FEA6-D234-AD71114C96AA}"/>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FBC80756-7A42-001A-0B1C-137C61522A0D}"/>
              </a:ext>
            </a:extLst>
          </p:cNvPr>
          <p:cNvPicPr>
            <a:picLocks noChangeAspect="1"/>
          </p:cNvPicPr>
          <p:nvPr/>
        </p:nvPicPr>
        <p:blipFill>
          <a:blip r:embed="rId2"/>
          <a:stretch>
            <a:fillRect/>
          </a:stretch>
        </p:blipFill>
        <p:spPr>
          <a:xfrm>
            <a:off x="74999" y="1427747"/>
            <a:ext cx="3745503" cy="5084954"/>
          </a:xfrm>
          <a:prstGeom prst="rect">
            <a:avLst/>
          </a:prstGeom>
        </p:spPr>
      </p:pic>
      <p:pic>
        <p:nvPicPr>
          <p:cNvPr id="8" name="Picture 7">
            <a:extLst>
              <a:ext uri="{FF2B5EF4-FFF2-40B4-BE49-F238E27FC236}">
                <a16:creationId xmlns:a16="http://schemas.microsoft.com/office/drawing/2014/main" id="{735DC63F-8AA4-EDE5-88E1-47CA34DD8676}"/>
              </a:ext>
            </a:extLst>
          </p:cNvPr>
          <p:cNvPicPr>
            <a:picLocks noChangeAspect="1"/>
          </p:cNvPicPr>
          <p:nvPr/>
        </p:nvPicPr>
        <p:blipFill>
          <a:blip r:embed="rId3"/>
          <a:stretch>
            <a:fillRect/>
          </a:stretch>
        </p:blipFill>
        <p:spPr>
          <a:xfrm>
            <a:off x="7920814" y="274044"/>
            <a:ext cx="3248478" cy="1410377"/>
          </a:xfrm>
          <a:prstGeom prst="rect">
            <a:avLst/>
          </a:prstGeom>
        </p:spPr>
      </p:pic>
      <p:pic>
        <p:nvPicPr>
          <p:cNvPr id="12" name="Picture 11">
            <a:extLst>
              <a:ext uri="{FF2B5EF4-FFF2-40B4-BE49-F238E27FC236}">
                <a16:creationId xmlns:a16="http://schemas.microsoft.com/office/drawing/2014/main" id="{5770239A-BD83-DEF7-7668-964E38FADC7F}"/>
              </a:ext>
            </a:extLst>
          </p:cNvPr>
          <p:cNvPicPr>
            <a:picLocks noChangeAspect="1"/>
          </p:cNvPicPr>
          <p:nvPr/>
        </p:nvPicPr>
        <p:blipFill>
          <a:blip r:embed="rId4"/>
          <a:stretch>
            <a:fillRect/>
          </a:stretch>
        </p:blipFill>
        <p:spPr>
          <a:xfrm>
            <a:off x="3803250" y="1900692"/>
            <a:ext cx="8388750" cy="4612009"/>
          </a:xfrm>
          <a:prstGeom prst="rect">
            <a:avLst/>
          </a:prstGeom>
        </p:spPr>
      </p:pic>
    </p:spTree>
    <p:extLst>
      <p:ext uri="{BB962C8B-B14F-4D97-AF65-F5344CB8AC3E}">
        <p14:creationId xmlns:p14="http://schemas.microsoft.com/office/powerpoint/2010/main" val="39487296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9D5B-B573-4D1B-4235-9928C7F01502}"/>
              </a:ext>
            </a:extLst>
          </p:cNvPr>
          <p:cNvSpPr>
            <a:spLocks noGrp="1"/>
          </p:cNvSpPr>
          <p:nvPr>
            <p:ph type="title"/>
          </p:nvPr>
        </p:nvSpPr>
        <p:spPr>
          <a:xfrm>
            <a:off x="838200" y="136525"/>
            <a:ext cx="10515600" cy="805949"/>
          </a:xfrm>
        </p:spPr>
        <p:txBody>
          <a:bodyPr/>
          <a:lstStyle/>
          <a:p>
            <a:r>
              <a:rPr lang="en-US" b="1" dirty="0">
                <a:latin typeface="Arial Black" panose="020B0A04020102020204" pitchFamily="34" charset="0"/>
              </a:rPr>
              <a:t>Predictions using ARIMA</a:t>
            </a:r>
            <a:endParaRPr lang="en-PK" b="1" dirty="0">
              <a:latin typeface="Arial Black" panose="020B0A04020102020204" pitchFamily="34" charset="0"/>
            </a:endParaRPr>
          </a:p>
        </p:txBody>
      </p:sp>
      <p:sp>
        <p:nvSpPr>
          <p:cNvPr id="4" name="Footer Placeholder 3">
            <a:extLst>
              <a:ext uri="{FF2B5EF4-FFF2-40B4-BE49-F238E27FC236}">
                <a16:creationId xmlns:a16="http://schemas.microsoft.com/office/drawing/2014/main" id="{405F9042-3DE5-6AFE-E1D7-DA89783C9BE1}"/>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CDBCA9DC-C590-0F2F-E01C-441FAC9D4DCF}"/>
              </a:ext>
            </a:extLst>
          </p:cNvPr>
          <p:cNvPicPr>
            <a:picLocks noChangeAspect="1"/>
          </p:cNvPicPr>
          <p:nvPr/>
        </p:nvPicPr>
        <p:blipFill>
          <a:blip r:embed="rId2"/>
          <a:stretch>
            <a:fillRect/>
          </a:stretch>
        </p:blipFill>
        <p:spPr>
          <a:xfrm>
            <a:off x="311018" y="905828"/>
            <a:ext cx="4286848" cy="2743583"/>
          </a:xfrm>
          <a:prstGeom prst="rect">
            <a:avLst/>
          </a:prstGeom>
        </p:spPr>
      </p:pic>
      <p:pic>
        <p:nvPicPr>
          <p:cNvPr id="10" name="Picture 9">
            <a:extLst>
              <a:ext uri="{FF2B5EF4-FFF2-40B4-BE49-F238E27FC236}">
                <a16:creationId xmlns:a16="http://schemas.microsoft.com/office/drawing/2014/main" id="{08D32420-E027-A8D2-2FC5-CAFB80E66E57}"/>
              </a:ext>
            </a:extLst>
          </p:cNvPr>
          <p:cNvPicPr>
            <a:picLocks noChangeAspect="1"/>
          </p:cNvPicPr>
          <p:nvPr/>
        </p:nvPicPr>
        <p:blipFill>
          <a:blip r:embed="rId3"/>
          <a:stretch>
            <a:fillRect/>
          </a:stretch>
        </p:blipFill>
        <p:spPr>
          <a:xfrm>
            <a:off x="4597866" y="1065834"/>
            <a:ext cx="2086266" cy="3057952"/>
          </a:xfrm>
          <a:prstGeom prst="rect">
            <a:avLst/>
          </a:prstGeom>
        </p:spPr>
      </p:pic>
      <p:pic>
        <p:nvPicPr>
          <p:cNvPr id="12" name="Picture 11">
            <a:extLst>
              <a:ext uri="{FF2B5EF4-FFF2-40B4-BE49-F238E27FC236}">
                <a16:creationId xmlns:a16="http://schemas.microsoft.com/office/drawing/2014/main" id="{DDF26EBC-19F2-F4D9-557D-EF94770CD1DD}"/>
              </a:ext>
            </a:extLst>
          </p:cNvPr>
          <p:cNvPicPr>
            <a:picLocks noChangeAspect="1"/>
          </p:cNvPicPr>
          <p:nvPr/>
        </p:nvPicPr>
        <p:blipFill>
          <a:blip r:embed="rId4"/>
          <a:stretch>
            <a:fillRect/>
          </a:stretch>
        </p:blipFill>
        <p:spPr>
          <a:xfrm>
            <a:off x="7030724" y="942474"/>
            <a:ext cx="3296110" cy="3801005"/>
          </a:xfrm>
          <a:prstGeom prst="rect">
            <a:avLst/>
          </a:prstGeom>
        </p:spPr>
      </p:pic>
    </p:spTree>
    <p:extLst>
      <p:ext uri="{BB962C8B-B14F-4D97-AF65-F5344CB8AC3E}">
        <p14:creationId xmlns:p14="http://schemas.microsoft.com/office/powerpoint/2010/main" val="14605656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927C-F90F-0186-5B47-4C12FFA41048}"/>
              </a:ext>
            </a:extLst>
          </p:cNvPr>
          <p:cNvSpPr>
            <a:spLocks noGrp="1"/>
          </p:cNvSpPr>
          <p:nvPr>
            <p:ph type="title"/>
          </p:nvPr>
        </p:nvSpPr>
        <p:spPr>
          <a:xfrm>
            <a:off x="838200" y="136526"/>
            <a:ext cx="10515600" cy="681622"/>
          </a:xfrm>
        </p:spPr>
        <p:txBody>
          <a:bodyPr>
            <a:normAutofit fontScale="90000"/>
          </a:bodyPr>
          <a:lstStyle/>
          <a:p>
            <a:r>
              <a:rPr lang="en-US" b="1" dirty="0">
                <a:latin typeface="Arial Black" panose="020B0A04020102020204" pitchFamily="34" charset="0"/>
              </a:rPr>
              <a:t>Evaluation</a:t>
            </a:r>
            <a:r>
              <a:rPr lang="en-US" dirty="0"/>
              <a:t> </a:t>
            </a:r>
            <a:endParaRPr lang="en-PK" dirty="0"/>
          </a:p>
        </p:txBody>
      </p:sp>
      <p:sp>
        <p:nvSpPr>
          <p:cNvPr id="4" name="Footer Placeholder 3">
            <a:extLst>
              <a:ext uri="{FF2B5EF4-FFF2-40B4-BE49-F238E27FC236}">
                <a16:creationId xmlns:a16="http://schemas.microsoft.com/office/drawing/2014/main" id="{7FFACA6B-A9D5-7D67-3FD6-1518DA6E95F2}"/>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599698C3-1970-76AB-70E9-3F3F058A41C5}"/>
              </a:ext>
            </a:extLst>
          </p:cNvPr>
          <p:cNvPicPr>
            <a:picLocks noChangeAspect="1"/>
          </p:cNvPicPr>
          <p:nvPr/>
        </p:nvPicPr>
        <p:blipFill>
          <a:blip r:embed="rId2"/>
          <a:stretch>
            <a:fillRect/>
          </a:stretch>
        </p:blipFill>
        <p:spPr>
          <a:xfrm>
            <a:off x="780308" y="1706373"/>
            <a:ext cx="5315692" cy="2715004"/>
          </a:xfrm>
          <a:prstGeom prst="rect">
            <a:avLst/>
          </a:prstGeom>
        </p:spPr>
      </p:pic>
      <p:pic>
        <p:nvPicPr>
          <p:cNvPr id="8" name="Picture 7">
            <a:extLst>
              <a:ext uri="{FF2B5EF4-FFF2-40B4-BE49-F238E27FC236}">
                <a16:creationId xmlns:a16="http://schemas.microsoft.com/office/drawing/2014/main" id="{9CFE58E7-ACC1-6EA7-562F-EB1E4DE34AC9}"/>
              </a:ext>
            </a:extLst>
          </p:cNvPr>
          <p:cNvPicPr>
            <a:picLocks noChangeAspect="1"/>
          </p:cNvPicPr>
          <p:nvPr/>
        </p:nvPicPr>
        <p:blipFill>
          <a:blip r:embed="rId3"/>
          <a:stretch>
            <a:fillRect/>
          </a:stretch>
        </p:blipFill>
        <p:spPr>
          <a:xfrm>
            <a:off x="6096000" y="1706373"/>
            <a:ext cx="5953956" cy="2686425"/>
          </a:xfrm>
          <a:prstGeom prst="rect">
            <a:avLst/>
          </a:prstGeom>
        </p:spPr>
      </p:pic>
    </p:spTree>
    <p:extLst>
      <p:ext uri="{BB962C8B-B14F-4D97-AF65-F5344CB8AC3E}">
        <p14:creationId xmlns:p14="http://schemas.microsoft.com/office/powerpoint/2010/main" val="2773470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E56530-A617-5E53-B766-7FE79ACD08CC}"/>
              </a:ext>
            </a:extLst>
          </p:cNvPr>
          <p:cNvPicPr>
            <a:picLocks noChangeAspect="1"/>
          </p:cNvPicPr>
          <p:nvPr/>
        </p:nvPicPr>
        <p:blipFill>
          <a:blip r:embed="rId2"/>
          <a:stretch>
            <a:fillRect/>
          </a:stretch>
        </p:blipFill>
        <p:spPr>
          <a:xfrm>
            <a:off x="796413" y="184635"/>
            <a:ext cx="10500852" cy="5978422"/>
          </a:xfrm>
          <a:prstGeom prst="rect">
            <a:avLst/>
          </a:prstGeom>
        </p:spPr>
      </p:pic>
      <p:pic>
        <p:nvPicPr>
          <p:cNvPr id="6" name="Picture 5">
            <a:extLst>
              <a:ext uri="{FF2B5EF4-FFF2-40B4-BE49-F238E27FC236}">
                <a16:creationId xmlns:a16="http://schemas.microsoft.com/office/drawing/2014/main" id="{052D0AE4-EAD6-7454-6444-B64F9B564521}"/>
              </a:ext>
            </a:extLst>
          </p:cNvPr>
          <p:cNvPicPr>
            <a:picLocks noChangeAspect="1"/>
          </p:cNvPicPr>
          <p:nvPr/>
        </p:nvPicPr>
        <p:blipFill>
          <a:blip r:embed="rId3"/>
          <a:stretch>
            <a:fillRect/>
          </a:stretch>
        </p:blipFill>
        <p:spPr>
          <a:xfrm>
            <a:off x="10508251" y="5433471"/>
            <a:ext cx="1578027" cy="1239894"/>
          </a:xfrm>
          <a:prstGeom prst="rect">
            <a:avLst/>
          </a:prstGeom>
        </p:spPr>
      </p:pic>
      <p:sp>
        <p:nvSpPr>
          <p:cNvPr id="2" name="Footer Placeholder 1">
            <a:extLst>
              <a:ext uri="{FF2B5EF4-FFF2-40B4-BE49-F238E27FC236}">
                <a16:creationId xmlns:a16="http://schemas.microsoft.com/office/drawing/2014/main" id="{B4F2045C-E0FE-754D-051B-4B9C9079D70C}"/>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5255473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944-AEC9-DCC3-1D00-0C75C9A3A07B}"/>
              </a:ext>
            </a:extLst>
          </p:cNvPr>
          <p:cNvSpPr>
            <a:spLocks noGrp="1"/>
          </p:cNvSpPr>
          <p:nvPr>
            <p:ph type="title"/>
          </p:nvPr>
        </p:nvSpPr>
        <p:spPr>
          <a:xfrm>
            <a:off x="838200" y="365126"/>
            <a:ext cx="10515600" cy="982412"/>
          </a:xfrm>
        </p:spPr>
        <p:txBody>
          <a:bodyPr/>
          <a:lstStyle/>
          <a:p>
            <a:r>
              <a:rPr lang="en-US" b="1" dirty="0">
                <a:latin typeface="Arial Black" panose="020B0A04020102020204" pitchFamily="34" charset="0"/>
              </a:rPr>
              <a:t>Graph</a:t>
            </a:r>
            <a:r>
              <a:rPr lang="en-US" dirty="0"/>
              <a:t> </a:t>
            </a:r>
            <a:r>
              <a:rPr lang="en-US" b="1" dirty="0">
                <a:latin typeface="Arial Black" panose="020B0A04020102020204" pitchFamily="34" charset="0"/>
              </a:rPr>
              <a:t>of Predicted Values</a:t>
            </a:r>
            <a:endParaRPr lang="en-PK" b="1" dirty="0">
              <a:latin typeface="Arial Black" panose="020B0A04020102020204" pitchFamily="34" charset="0"/>
            </a:endParaRPr>
          </a:p>
        </p:txBody>
      </p:sp>
      <p:sp>
        <p:nvSpPr>
          <p:cNvPr id="4" name="Footer Placeholder 3">
            <a:extLst>
              <a:ext uri="{FF2B5EF4-FFF2-40B4-BE49-F238E27FC236}">
                <a16:creationId xmlns:a16="http://schemas.microsoft.com/office/drawing/2014/main" id="{FC1BDFE2-D67F-0A69-B7B3-DA77DBE4462F}"/>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5802A6C4-4758-724F-0687-21F10152B1E7}"/>
              </a:ext>
            </a:extLst>
          </p:cNvPr>
          <p:cNvPicPr>
            <a:picLocks noChangeAspect="1"/>
          </p:cNvPicPr>
          <p:nvPr/>
        </p:nvPicPr>
        <p:blipFill>
          <a:blip r:embed="rId2"/>
          <a:stretch>
            <a:fillRect/>
          </a:stretch>
        </p:blipFill>
        <p:spPr>
          <a:xfrm>
            <a:off x="132346" y="1347538"/>
            <a:ext cx="11690685" cy="5254783"/>
          </a:xfrm>
          <a:prstGeom prst="rect">
            <a:avLst/>
          </a:prstGeom>
        </p:spPr>
      </p:pic>
    </p:spTree>
    <p:extLst>
      <p:ext uri="{BB962C8B-B14F-4D97-AF65-F5344CB8AC3E}">
        <p14:creationId xmlns:p14="http://schemas.microsoft.com/office/powerpoint/2010/main" val="24322449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2E72-07E2-72A2-98E3-D07630E41C0D}"/>
              </a:ext>
            </a:extLst>
          </p:cNvPr>
          <p:cNvSpPr>
            <a:spLocks noGrp="1"/>
          </p:cNvSpPr>
          <p:nvPr>
            <p:ph type="title"/>
          </p:nvPr>
        </p:nvSpPr>
        <p:spPr>
          <a:xfrm>
            <a:off x="224590" y="136525"/>
            <a:ext cx="11438021" cy="854075"/>
          </a:xfrm>
        </p:spPr>
        <p:txBody>
          <a:bodyPr>
            <a:normAutofit fontScale="90000"/>
          </a:bodyPr>
          <a:lstStyle/>
          <a:p>
            <a:r>
              <a:rPr lang="en-US" sz="4000" b="1" dirty="0">
                <a:latin typeface="Arial Black" panose="020B0A04020102020204" pitchFamily="34" charset="0"/>
              </a:rPr>
              <a:t>Comparison</a:t>
            </a:r>
            <a:r>
              <a:rPr lang="en-US" dirty="0"/>
              <a:t> </a:t>
            </a:r>
            <a:r>
              <a:rPr lang="en-US" sz="4000" b="1" dirty="0">
                <a:latin typeface="Arial Black" panose="020B0A04020102020204" pitchFamily="34" charset="0"/>
              </a:rPr>
              <a:t>of Different ARIMA Models:</a:t>
            </a:r>
            <a:br>
              <a:rPr lang="en-US" sz="4000" b="1" dirty="0">
                <a:latin typeface="Arial Black" panose="020B0A04020102020204" pitchFamily="34" charset="0"/>
              </a:rPr>
            </a:br>
            <a:r>
              <a:rPr lang="en-US" sz="4000" b="1" dirty="0">
                <a:latin typeface="Arial Black" panose="020B0A04020102020204" pitchFamily="34" charset="0"/>
              </a:rPr>
              <a:t>ARIMA (1,0,0)</a:t>
            </a:r>
            <a:endParaRPr lang="en-PK" sz="4000" b="1" dirty="0">
              <a:latin typeface="Arial Black" panose="020B0A04020102020204" pitchFamily="34" charset="0"/>
            </a:endParaRPr>
          </a:p>
        </p:txBody>
      </p:sp>
      <p:sp>
        <p:nvSpPr>
          <p:cNvPr id="4" name="Footer Placeholder 3">
            <a:extLst>
              <a:ext uri="{FF2B5EF4-FFF2-40B4-BE49-F238E27FC236}">
                <a16:creationId xmlns:a16="http://schemas.microsoft.com/office/drawing/2014/main" id="{F529C9FB-FFFA-58DF-CF1E-653A94FB9A80}"/>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22984FE8-AB40-360B-0C62-3E9E2425748D}"/>
              </a:ext>
            </a:extLst>
          </p:cNvPr>
          <p:cNvPicPr>
            <a:picLocks noChangeAspect="1"/>
          </p:cNvPicPr>
          <p:nvPr/>
        </p:nvPicPr>
        <p:blipFill>
          <a:blip r:embed="rId2"/>
          <a:stretch>
            <a:fillRect/>
          </a:stretch>
        </p:blipFill>
        <p:spPr>
          <a:xfrm>
            <a:off x="224590" y="1061625"/>
            <a:ext cx="11614485" cy="5437688"/>
          </a:xfrm>
          <a:prstGeom prst="rect">
            <a:avLst/>
          </a:prstGeom>
        </p:spPr>
      </p:pic>
    </p:spTree>
    <p:extLst>
      <p:ext uri="{BB962C8B-B14F-4D97-AF65-F5344CB8AC3E}">
        <p14:creationId xmlns:p14="http://schemas.microsoft.com/office/powerpoint/2010/main" val="29821106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4612-EF23-3E2D-4A1A-38D67755AC04}"/>
              </a:ext>
            </a:extLst>
          </p:cNvPr>
          <p:cNvSpPr>
            <a:spLocks noGrp="1"/>
          </p:cNvSpPr>
          <p:nvPr>
            <p:ph type="title"/>
          </p:nvPr>
        </p:nvSpPr>
        <p:spPr>
          <a:xfrm>
            <a:off x="389021" y="136525"/>
            <a:ext cx="10515600" cy="549275"/>
          </a:xfrm>
        </p:spPr>
        <p:txBody>
          <a:bodyPr>
            <a:normAutofit fontScale="90000"/>
          </a:bodyPr>
          <a:lstStyle/>
          <a:p>
            <a:r>
              <a:rPr lang="en-US" sz="3600" b="1" dirty="0">
                <a:latin typeface="Arial Black" panose="020B0A04020102020204" pitchFamily="34" charset="0"/>
              </a:rPr>
              <a:t>ARIMA</a:t>
            </a:r>
            <a:r>
              <a:rPr lang="en-US" dirty="0"/>
              <a:t> </a:t>
            </a:r>
            <a:r>
              <a:rPr lang="en-US" sz="3600" b="1" dirty="0">
                <a:latin typeface="Arial Black" panose="020B0A04020102020204" pitchFamily="34" charset="0"/>
              </a:rPr>
              <a:t>(1,1,0)</a:t>
            </a:r>
            <a:endParaRPr lang="en-PK" sz="3600" b="1" dirty="0">
              <a:latin typeface="Arial Black" panose="020B0A04020102020204" pitchFamily="34" charset="0"/>
            </a:endParaRPr>
          </a:p>
        </p:txBody>
      </p:sp>
      <p:sp>
        <p:nvSpPr>
          <p:cNvPr id="4" name="Footer Placeholder 3">
            <a:extLst>
              <a:ext uri="{FF2B5EF4-FFF2-40B4-BE49-F238E27FC236}">
                <a16:creationId xmlns:a16="http://schemas.microsoft.com/office/drawing/2014/main" id="{A940A0E0-E30D-9B7D-2BA1-0D61B6EB58FA}"/>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33834F26-92ED-2EED-6FE9-A71019AE1B15}"/>
              </a:ext>
            </a:extLst>
          </p:cNvPr>
          <p:cNvPicPr>
            <a:picLocks noChangeAspect="1"/>
          </p:cNvPicPr>
          <p:nvPr/>
        </p:nvPicPr>
        <p:blipFill>
          <a:blip r:embed="rId2"/>
          <a:stretch>
            <a:fillRect/>
          </a:stretch>
        </p:blipFill>
        <p:spPr>
          <a:xfrm>
            <a:off x="224589" y="882316"/>
            <a:ext cx="11225381" cy="5616997"/>
          </a:xfrm>
          <a:prstGeom prst="rect">
            <a:avLst/>
          </a:prstGeom>
        </p:spPr>
      </p:pic>
    </p:spTree>
    <p:extLst>
      <p:ext uri="{BB962C8B-B14F-4D97-AF65-F5344CB8AC3E}">
        <p14:creationId xmlns:p14="http://schemas.microsoft.com/office/powerpoint/2010/main" val="34304121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A7A5-4DE2-01FC-6A77-436252809CB8}"/>
              </a:ext>
            </a:extLst>
          </p:cNvPr>
          <p:cNvSpPr>
            <a:spLocks noGrp="1"/>
          </p:cNvSpPr>
          <p:nvPr>
            <p:ph type="title"/>
          </p:nvPr>
        </p:nvSpPr>
        <p:spPr>
          <a:xfrm>
            <a:off x="180474" y="136525"/>
            <a:ext cx="10515600" cy="613443"/>
          </a:xfrm>
        </p:spPr>
        <p:txBody>
          <a:bodyPr>
            <a:normAutofit fontScale="90000"/>
          </a:bodyPr>
          <a:lstStyle/>
          <a:p>
            <a:r>
              <a:rPr lang="en-US" sz="3200" b="1" dirty="0">
                <a:latin typeface="Arial Black" panose="020B0A04020102020204" pitchFamily="34" charset="0"/>
              </a:rPr>
              <a:t>ARIMA</a:t>
            </a:r>
            <a:r>
              <a:rPr lang="en-US" dirty="0"/>
              <a:t> </a:t>
            </a:r>
            <a:r>
              <a:rPr lang="en-US" sz="3200" b="1" dirty="0">
                <a:latin typeface="Arial Black" panose="020B0A04020102020204" pitchFamily="34" charset="0"/>
              </a:rPr>
              <a:t>(1,1,1)</a:t>
            </a:r>
            <a:endParaRPr lang="en-PK" sz="3200" b="1" dirty="0">
              <a:latin typeface="Arial Black" panose="020B0A04020102020204" pitchFamily="34" charset="0"/>
            </a:endParaRPr>
          </a:p>
        </p:txBody>
      </p:sp>
      <p:sp>
        <p:nvSpPr>
          <p:cNvPr id="4" name="Footer Placeholder 3">
            <a:extLst>
              <a:ext uri="{FF2B5EF4-FFF2-40B4-BE49-F238E27FC236}">
                <a16:creationId xmlns:a16="http://schemas.microsoft.com/office/drawing/2014/main" id="{7A1D47F7-0BB2-AED6-219A-2B330AFCB631}"/>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BBEAB097-75CA-A114-318B-62EAA6D50C43}"/>
              </a:ext>
            </a:extLst>
          </p:cNvPr>
          <p:cNvPicPr>
            <a:picLocks noChangeAspect="1"/>
          </p:cNvPicPr>
          <p:nvPr/>
        </p:nvPicPr>
        <p:blipFill>
          <a:blip r:embed="rId2"/>
          <a:stretch>
            <a:fillRect/>
          </a:stretch>
        </p:blipFill>
        <p:spPr>
          <a:xfrm>
            <a:off x="753979" y="1122948"/>
            <a:ext cx="10637335" cy="5407604"/>
          </a:xfrm>
          <a:prstGeom prst="rect">
            <a:avLst/>
          </a:prstGeom>
        </p:spPr>
      </p:pic>
    </p:spTree>
    <p:extLst>
      <p:ext uri="{BB962C8B-B14F-4D97-AF65-F5344CB8AC3E}">
        <p14:creationId xmlns:p14="http://schemas.microsoft.com/office/powerpoint/2010/main" val="1386987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5AA39-3B5F-5FF6-838F-9B481C538336}"/>
              </a:ext>
            </a:extLst>
          </p:cNvPr>
          <p:cNvSpPr>
            <a:spLocks noGrp="1"/>
          </p:cNvSpPr>
          <p:nvPr>
            <p:ph idx="1"/>
          </p:nvPr>
        </p:nvSpPr>
        <p:spPr>
          <a:xfrm>
            <a:off x="489284" y="478089"/>
            <a:ext cx="11919284" cy="4351338"/>
          </a:xfrm>
        </p:spPr>
        <p:txBody>
          <a:bodyPr/>
          <a:lstStyle/>
          <a:p>
            <a:pPr marL="0" indent="0" algn="ctr">
              <a:buNone/>
            </a:pPr>
            <a:endParaRPr lang="en-US" sz="6000" dirty="0">
              <a:solidFill>
                <a:srgbClr val="FF0000"/>
              </a:solidFill>
              <a:latin typeface="Arial Black" panose="020B0A04020102020204" pitchFamily="34" charset="0"/>
            </a:endParaRPr>
          </a:p>
          <a:p>
            <a:pPr marL="0" indent="0" algn="ctr">
              <a:buNone/>
            </a:pPr>
            <a:r>
              <a:rPr lang="en-US" sz="6000" dirty="0">
                <a:solidFill>
                  <a:srgbClr val="FF0000"/>
                </a:solidFill>
                <a:latin typeface="Arial Black" panose="020B0A04020102020204" pitchFamily="34" charset="0"/>
              </a:rPr>
              <a:t>VAR</a:t>
            </a:r>
            <a:r>
              <a:rPr lang="en-US" dirty="0"/>
              <a:t>   </a:t>
            </a:r>
            <a:r>
              <a:rPr lang="en-US" sz="6000" dirty="0">
                <a:solidFill>
                  <a:srgbClr val="FF0000"/>
                </a:solidFill>
                <a:latin typeface="Arial Black" panose="020B0A04020102020204" pitchFamily="34" charset="0"/>
              </a:rPr>
              <a:t>MODELS</a:t>
            </a:r>
          </a:p>
          <a:p>
            <a:pPr marL="0" indent="0" algn="ctr">
              <a:buNone/>
            </a:pPr>
            <a:endParaRPr lang="en-US" sz="6000" dirty="0">
              <a:solidFill>
                <a:srgbClr val="FF0000"/>
              </a:solidFill>
              <a:latin typeface="Arial Black" panose="020B0A04020102020204" pitchFamily="34" charset="0"/>
            </a:endParaRPr>
          </a:p>
          <a:p>
            <a:pPr marL="0" indent="0" algn="ctr">
              <a:buNone/>
            </a:pPr>
            <a:r>
              <a:rPr lang="en-US" sz="4800" dirty="0">
                <a:solidFill>
                  <a:srgbClr val="00B050"/>
                </a:solidFill>
                <a:latin typeface="Arial Black" panose="020B0A04020102020204" pitchFamily="34" charset="0"/>
              </a:rPr>
              <a:t>(Vector Auto Regression Models)</a:t>
            </a:r>
            <a:endParaRPr lang="en-PK" sz="4800" dirty="0">
              <a:solidFill>
                <a:srgbClr val="00B050"/>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AFEED94A-EB4F-0C73-F169-93A53CAD1FA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7534719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AFCB-D91A-416B-B3BE-D81B30576F78}"/>
              </a:ext>
            </a:extLst>
          </p:cNvPr>
          <p:cNvSpPr>
            <a:spLocks noGrp="1"/>
          </p:cNvSpPr>
          <p:nvPr>
            <p:ph type="title"/>
          </p:nvPr>
        </p:nvSpPr>
        <p:spPr/>
        <p:txBody>
          <a:bodyPr/>
          <a:lstStyle/>
          <a:p>
            <a:r>
              <a:rPr lang="en-US" b="1" dirty="0">
                <a:solidFill>
                  <a:srgbClr val="FF0000"/>
                </a:solidFill>
                <a:latin typeface="Arial Black" panose="020B0A04020102020204" pitchFamily="34" charset="0"/>
              </a:rPr>
              <a:t>NOTE:</a:t>
            </a:r>
            <a:endParaRPr lang="en-PK" b="1" dirty="0">
              <a:solidFill>
                <a:srgbClr val="FF0000"/>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DD52689B-242B-D3BC-7972-5F2A4CC7946E}"/>
              </a:ext>
            </a:extLst>
          </p:cNvPr>
          <p:cNvSpPr>
            <a:spLocks noGrp="1"/>
          </p:cNvSpPr>
          <p:nvPr>
            <p:ph type="ftr" sz="quarter" idx="11"/>
          </p:nvPr>
        </p:nvSpPr>
        <p:spPr/>
        <p:txBody>
          <a:bodyPr/>
          <a:lstStyle/>
          <a:p>
            <a:r>
              <a:rPr lang="en-US"/>
              <a:t>Dr. Muhammad Yasir Rafiq </a:t>
            </a:r>
            <a:endParaRPr lang="en-PK"/>
          </a:p>
        </p:txBody>
      </p:sp>
      <p:sp>
        <p:nvSpPr>
          <p:cNvPr id="5" name="TextBox 4">
            <a:extLst>
              <a:ext uri="{FF2B5EF4-FFF2-40B4-BE49-F238E27FC236}">
                <a16:creationId xmlns:a16="http://schemas.microsoft.com/office/drawing/2014/main" id="{169EB1EF-08FA-CA92-DD83-1A83BFCA0F35}"/>
              </a:ext>
            </a:extLst>
          </p:cNvPr>
          <p:cNvSpPr txBox="1"/>
          <p:nvPr/>
        </p:nvSpPr>
        <p:spPr>
          <a:xfrm>
            <a:off x="224589" y="1690688"/>
            <a:ext cx="11758864" cy="3539430"/>
          </a:xfrm>
          <a:prstGeom prst="rect">
            <a:avLst/>
          </a:prstGeom>
          <a:noFill/>
        </p:spPr>
        <p:txBody>
          <a:bodyPr wrap="square" rtlCol="0">
            <a:spAutoFit/>
          </a:bodyPr>
          <a:lstStyle/>
          <a:p>
            <a:pPr algn="just"/>
            <a:r>
              <a:rPr lang="en-US" sz="2800" dirty="0"/>
              <a:t>In this example, we are going to predict the Stock Market, However one can not rely on the predictions of this model as there are other variables  than open and close share prices , which may effect the stock market like Political situation, Economic situation, News about peace or war, Health situation and Environmental effects etc. By using this model, we may have close / estimated values to the actual / real values. </a:t>
            </a:r>
          </a:p>
          <a:p>
            <a:pPr algn="just"/>
            <a:r>
              <a:rPr lang="en-US" sz="2800" dirty="0"/>
              <a:t>We are using </a:t>
            </a:r>
            <a:r>
              <a:rPr lang="en-US" sz="2800" dirty="0">
                <a:highlight>
                  <a:srgbClr val="FFFF00"/>
                </a:highlight>
              </a:rPr>
              <a:t>Stock Market file </a:t>
            </a:r>
            <a:r>
              <a:rPr lang="en-US" sz="2800" dirty="0"/>
              <a:t>to perform VAR Model. In it </a:t>
            </a:r>
            <a:r>
              <a:rPr lang="en-US" sz="2800" dirty="0">
                <a:highlight>
                  <a:srgbClr val="FFFF00"/>
                </a:highlight>
              </a:rPr>
              <a:t>Close</a:t>
            </a:r>
            <a:r>
              <a:rPr lang="en-US" sz="2800" dirty="0"/>
              <a:t>  is our </a:t>
            </a:r>
            <a:r>
              <a:rPr lang="en-US" sz="2800" dirty="0">
                <a:highlight>
                  <a:srgbClr val="FFFF00"/>
                </a:highlight>
              </a:rPr>
              <a:t>target,</a:t>
            </a:r>
            <a:r>
              <a:rPr lang="en-US" sz="2800" dirty="0"/>
              <a:t> while remaining all variables are considered as </a:t>
            </a:r>
            <a:r>
              <a:rPr lang="en-US" sz="2800" dirty="0">
                <a:highlight>
                  <a:srgbClr val="FFFF00"/>
                </a:highlight>
              </a:rPr>
              <a:t>features. </a:t>
            </a:r>
            <a:endParaRPr lang="en-PK" sz="2800" dirty="0">
              <a:highlight>
                <a:srgbClr val="FFFF00"/>
              </a:highlight>
            </a:endParaRPr>
          </a:p>
        </p:txBody>
      </p:sp>
    </p:spTree>
    <p:extLst>
      <p:ext uri="{BB962C8B-B14F-4D97-AF65-F5344CB8AC3E}">
        <p14:creationId xmlns:p14="http://schemas.microsoft.com/office/powerpoint/2010/main" val="42238553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10C5-7F76-8467-6E83-9A56E71ACF78}"/>
              </a:ext>
            </a:extLst>
          </p:cNvPr>
          <p:cNvSpPr>
            <a:spLocks noGrp="1"/>
          </p:cNvSpPr>
          <p:nvPr>
            <p:ph type="title"/>
          </p:nvPr>
        </p:nvSpPr>
        <p:spPr>
          <a:xfrm>
            <a:off x="838200" y="365126"/>
            <a:ext cx="10515600" cy="629486"/>
          </a:xfrm>
        </p:spPr>
        <p:txBody>
          <a:bodyPr>
            <a:normAutofit fontScale="90000"/>
          </a:bodyPr>
          <a:lstStyle/>
          <a:p>
            <a:r>
              <a:rPr lang="en-US" sz="3200" b="1" dirty="0">
                <a:latin typeface="Arial Black" panose="020B0A04020102020204" pitchFamily="34" charset="0"/>
              </a:rPr>
              <a:t>Loading</a:t>
            </a:r>
            <a:r>
              <a:rPr lang="en-US" dirty="0"/>
              <a:t> </a:t>
            </a:r>
            <a:r>
              <a:rPr lang="en-US" sz="3200" b="1" dirty="0">
                <a:latin typeface="Arial Black" panose="020B0A04020102020204" pitchFamily="34" charset="0"/>
              </a:rPr>
              <a:t>of</a:t>
            </a:r>
            <a:r>
              <a:rPr lang="en-US" dirty="0"/>
              <a:t> </a:t>
            </a:r>
            <a:r>
              <a:rPr lang="en-US" sz="3200" b="1" dirty="0">
                <a:latin typeface="Arial Black" panose="020B0A04020102020204" pitchFamily="34" charset="0"/>
              </a:rPr>
              <a:t>File</a:t>
            </a:r>
            <a:endParaRPr lang="en-PK" sz="3200" b="1" dirty="0">
              <a:latin typeface="Arial Black" panose="020B0A04020102020204" pitchFamily="34" charset="0"/>
            </a:endParaRPr>
          </a:p>
        </p:txBody>
      </p:sp>
      <p:sp>
        <p:nvSpPr>
          <p:cNvPr id="4" name="Footer Placeholder 3">
            <a:extLst>
              <a:ext uri="{FF2B5EF4-FFF2-40B4-BE49-F238E27FC236}">
                <a16:creationId xmlns:a16="http://schemas.microsoft.com/office/drawing/2014/main" id="{C5BAF94B-C33D-789B-77EB-E93AA75E2583}"/>
              </a:ext>
            </a:extLst>
          </p:cNvPr>
          <p:cNvSpPr>
            <a:spLocks noGrp="1"/>
          </p:cNvSpPr>
          <p:nvPr>
            <p:ph type="ftr" sz="quarter" idx="11"/>
          </p:nvPr>
        </p:nvSpPr>
        <p:spPr/>
        <p:txBody>
          <a:bodyPr/>
          <a:lstStyle/>
          <a:p>
            <a:r>
              <a:rPr lang="en-US"/>
              <a:t>Dr. Muhammad Yasir Rafiq </a:t>
            </a:r>
            <a:endParaRPr lang="en-PK"/>
          </a:p>
        </p:txBody>
      </p:sp>
      <p:sp>
        <p:nvSpPr>
          <p:cNvPr id="7" name="TextBox 6">
            <a:extLst>
              <a:ext uri="{FF2B5EF4-FFF2-40B4-BE49-F238E27FC236}">
                <a16:creationId xmlns:a16="http://schemas.microsoft.com/office/drawing/2014/main" id="{57B00F3B-5772-4288-522B-B128826FDAD9}"/>
              </a:ext>
            </a:extLst>
          </p:cNvPr>
          <p:cNvSpPr txBox="1"/>
          <p:nvPr/>
        </p:nvSpPr>
        <p:spPr>
          <a:xfrm>
            <a:off x="8544267" y="1235242"/>
            <a:ext cx="3262722" cy="923330"/>
          </a:xfrm>
          <a:prstGeom prst="rect">
            <a:avLst/>
          </a:prstGeom>
          <a:noFill/>
        </p:spPr>
        <p:txBody>
          <a:bodyPr wrap="square" rtlCol="0">
            <a:spAutoFit/>
          </a:bodyPr>
          <a:lstStyle/>
          <a:p>
            <a:r>
              <a:rPr lang="en-US" dirty="0"/>
              <a:t>Make sure that:</a:t>
            </a:r>
          </a:p>
          <a:p>
            <a:r>
              <a:rPr lang="en-US" dirty="0"/>
              <a:t>Select the column with date should be accurate. </a:t>
            </a:r>
            <a:endParaRPr lang="en-PK" dirty="0"/>
          </a:p>
        </p:txBody>
      </p:sp>
      <p:pic>
        <p:nvPicPr>
          <p:cNvPr id="9" name="Picture 8">
            <a:extLst>
              <a:ext uri="{FF2B5EF4-FFF2-40B4-BE49-F238E27FC236}">
                <a16:creationId xmlns:a16="http://schemas.microsoft.com/office/drawing/2014/main" id="{F84C10FB-C83F-045B-1ACD-399FFDF8E93E}"/>
              </a:ext>
            </a:extLst>
          </p:cNvPr>
          <p:cNvPicPr>
            <a:picLocks noChangeAspect="1"/>
          </p:cNvPicPr>
          <p:nvPr/>
        </p:nvPicPr>
        <p:blipFill>
          <a:blip r:embed="rId2"/>
          <a:stretch>
            <a:fillRect/>
          </a:stretch>
        </p:blipFill>
        <p:spPr>
          <a:xfrm>
            <a:off x="1270915" y="1235242"/>
            <a:ext cx="4753638" cy="3019846"/>
          </a:xfrm>
          <a:prstGeom prst="rect">
            <a:avLst/>
          </a:prstGeom>
        </p:spPr>
      </p:pic>
    </p:spTree>
    <p:extLst>
      <p:ext uri="{BB962C8B-B14F-4D97-AF65-F5344CB8AC3E}">
        <p14:creationId xmlns:p14="http://schemas.microsoft.com/office/powerpoint/2010/main" val="10274046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218D-5727-2AD8-1934-50AF39531F7E}"/>
              </a:ext>
            </a:extLst>
          </p:cNvPr>
          <p:cNvSpPr>
            <a:spLocks noGrp="1"/>
          </p:cNvSpPr>
          <p:nvPr>
            <p:ph type="title"/>
          </p:nvPr>
        </p:nvSpPr>
        <p:spPr>
          <a:xfrm>
            <a:off x="838200" y="365126"/>
            <a:ext cx="10515600" cy="741780"/>
          </a:xfrm>
        </p:spPr>
        <p:txBody>
          <a:bodyPr>
            <a:normAutofit fontScale="90000"/>
          </a:bodyPr>
          <a:lstStyle/>
          <a:p>
            <a:r>
              <a:rPr lang="en-US" sz="3200" b="1" dirty="0">
                <a:latin typeface="Arial Black" panose="020B0A04020102020204" pitchFamily="34" charset="0"/>
              </a:rPr>
              <a:t>Line</a:t>
            </a:r>
            <a:r>
              <a:rPr lang="en-US" dirty="0"/>
              <a:t> </a:t>
            </a:r>
            <a:r>
              <a:rPr lang="en-US" sz="3200" b="1" dirty="0">
                <a:latin typeface="Arial Black" panose="020B0A04020102020204" pitchFamily="34" charset="0"/>
              </a:rPr>
              <a:t>Chart</a:t>
            </a:r>
            <a:br>
              <a:rPr lang="en-US" dirty="0"/>
            </a:br>
            <a:endParaRPr lang="en-PK" dirty="0"/>
          </a:p>
        </p:txBody>
      </p:sp>
      <p:sp>
        <p:nvSpPr>
          <p:cNvPr id="4" name="Footer Placeholder 3">
            <a:extLst>
              <a:ext uri="{FF2B5EF4-FFF2-40B4-BE49-F238E27FC236}">
                <a16:creationId xmlns:a16="http://schemas.microsoft.com/office/drawing/2014/main" id="{4AE5886D-FD5F-31C1-87BA-1DEE2D384FAC}"/>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33267B75-8AD5-7BE2-B6FD-5DE34969E50F}"/>
              </a:ext>
            </a:extLst>
          </p:cNvPr>
          <p:cNvPicPr>
            <a:picLocks noChangeAspect="1"/>
          </p:cNvPicPr>
          <p:nvPr/>
        </p:nvPicPr>
        <p:blipFill>
          <a:blip r:embed="rId2"/>
          <a:stretch>
            <a:fillRect/>
          </a:stretch>
        </p:blipFill>
        <p:spPr>
          <a:xfrm>
            <a:off x="272714" y="1494958"/>
            <a:ext cx="10748211" cy="4997916"/>
          </a:xfrm>
          <a:prstGeom prst="rect">
            <a:avLst/>
          </a:prstGeom>
        </p:spPr>
      </p:pic>
      <p:pic>
        <p:nvPicPr>
          <p:cNvPr id="8" name="Picture 7">
            <a:extLst>
              <a:ext uri="{FF2B5EF4-FFF2-40B4-BE49-F238E27FC236}">
                <a16:creationId xmlns:a16="http://schemas.microsoft.com/office/drawing/2014/main" id="{63DA931F-73DF-2617-B404-CBBCA46BB523}"/>
              </a:ext>
            </a:extLst>
          </p:cNvPr>
          <p:cNvPicPr>
            <a:picLocks noChangeAspect="1"/>
          </p:cNvPicPr>
          <p:nvPr/>
        </p:nvPicPr>
        <p:blipFill>
          <a:blip r:embed="rId3"/>
          <a:stretch>
            <a:fillRect/>
          </a:stretch>
        </p:blipFill>
        <p:spPr>
          <a:xfrm>
            <a:off x="5005137" y="136525"/>
            <a:ext cx="5710990" cy="1433044"/>
          </a:xfrm>
          <a:prstGeom prst="rect">
            <a:avLst/>
          </a:prstGeom>
        </p:spPr>
      </p:pic>
    </p:spTree>
    <p:extLst>
      <p:ext uri="{BB962C8B-B14F-4D97-AF65-F5344CB8AC3E}">
        <p14:creationId xmlns:p14="http://schemas.microsoft.com/office/powerpoint/2010/main" val="9754931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7B64-DDB6-B295-ACD1-F7458BC72F7E}"/>
              </a:ext>
            </a:extLst>
          </p:cNvPr>
          <p:cNvSpPr>
            <a:spLocks noGrp="1"/>
          </p:cNvSpPr>
          <p:nvPr>
            <p:ph type="title"/>
          </p:nvPr>
        </p:nvSpPr>
        <p:spPr>
          <a:xfrm>
            <a:off x="838200" y="365125"/>
            <a:ext cx="10515600" cy="581359"/>
          </a:xfrm>
        </p:spPr>
        <p:txBody>
          <a:bodyPr>
            <a:normAutofit fontScale="90000"/>
          </a:bodyPr>
          <a:lstStyle/>
          <a:p>
            <a:r>
              <a:rPr lang="en-US" sz="2900" b="1" dirty="0">
                <a:latin typeface="Arial Black" panose="020B0A04020102020204" pitchFamily="34" charset="0"/>
              </a:rPr>
              <a:t>Performance</a:t>
            </a:r>
            <a:r>
              <a:rPr lang="en-US" dirty="0"/>
              <a:t> </a:t>
            </a:r>
            <a:r>
              <a:rPr lang="en-US" sz="2900" b="1" dirty="0">
                <a:latin typeface="Arial Black" panose="020B0A04020102020204" pitchFamily="34" charset="0"/>
              </a:rPr>
              <a:t>of</a:t>
            </a:r>
            <a:r>
              <a:rPr lang="en-US" dirty="0"/>
              <a:t> </a:t>
            </a:r>
            <a:r>
              <a:rPr lang="en-US" sz="2900" b="1" dirty="0">
                <a:latin typeface="Arial Black" panose="020B0A04020102020204" pitchFamily="34" charset="0"/>
              </a:rPr>
              <a:t>VAR</a:t>
            </a:r>
            <a:r>
              <a:rPr lang="en-US" dirty="0"/>
              <a:t> </a:t>
            </a:r>
            <a:r>
              <a:rPr lang="en-US" sz="2900" b="1" dirty="0">
                <a:latin typeface="Arial Black" panose="020B0A04020102020204" pitchFamily="34" charset="0"/>
              </a:rPr>
              <a:t>Model</a:t>
            </a:r>
            <a:r>
              <a:rPr lang="en-US" dirty="0"/>
              <a:t> </a:t>
            </a:r>
            <a:endParaRPr lang="en-PK" dirty="0"/>
          </a:p>
        </p:txBody>
      </p:sp>
      <p:sp>
        <p:nvSpPr>
          <p:cNvPr id="4" name="Footer Placeholder 3">
            <a:extLst>
              <a:ext uri="{FF2B5EF4-FFF2-40B4-BE49-F238E27FC236}">
                <a16:creationId xmlns:a16="http://schemas.microsoft.com/office/drawing/2014/main" id="{E6B3E184-D124-C3D5-C2B0-CEBC94AF4CBA}"/>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001515F5-7A55-9F9F-B451-B2226FA1017D}"/>
              </a:ext>
            </a:extLst>
          </p:cNvPr>
          <p:cNvPicPr>
            <a:picLocks noChangeAspect="1"/>
          </p:cNvPicPr>
          <p:nvPr/>
        </p:nvPicPr>
        <p:blipFill>
          <a:blip r:embed="rId2"/>
          <a:stretch>
            <a:fillRect/>
          </a:stretch>
        </p:blipFill>
        <p:spPr>
          <a:xfrm>
            <a:off x="1909012" y="1187116"/>
            <a:ext cx="8085220" cy="5305759"/>
          </a:xfrm>
          <a:prstGeom prst="rect">
            <a:avLst/>
          </a:prstGeom>
        </p:spPr>
      </p:pic>
    </p:spTree>
    <p:extLst>
      <p:ext uri="{BB962C8B-B14F-4D97-AF65-F5344CB8AC3E}">
        <p14:creationId xmlns:p14="http://schemas.microsoft.com/office/powerpoint/2010/main" val="34038060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4D87-3CB5-F562-A3DF-B12DEFBA7614}"/>
              </a:ext>
            </a:extLst>
          </p:cNvPr>
          <p:cNvSpPr>
            <a:spLocks noGrp="1"/>
          </p:cNvSpPr>
          <p:nvPr>
            <p:ph type="title"/>
          </p:nvPr>
        </p:nvSpPr>
        <p:spPr>
          <a:xfrm>
            <a:off x="0" y="136525"/>
            <a:ext cx="10515600" cy="629486"/>
          </a:xfrm>
        </p:spPr>
        <p:txBody>
          <a:bodyPr>
            <a:normAutofit fontScale="90000"/>
          </a:bodyPr>
          <a:lstStyle/>
          <a:p>
            <a:r>
              <a:rPr lang="en-US" sz="2600" b="1" dirty="0">
                <a:latin typeface="Arial Black" panose="020B0A04020102020204" pitchFamily="34" charset="0"/>
              </a:rPr>
              <a:t>Predicted</a:t>
            </a:r>
            <a:r>
              <a:rPr lang="en-US" dirty="0"/>
              <a:t> </a:t>
            </a:r>
            <a:r>
              <a:rPr lang="en-US" sz="2600" b="1" dirty="0">
                <a:latin typeface="Arial Black" panose="020B0A04020102020204" pitchFamily="34" charset="0"/>
              </a:rPr>
              <a:t>Values</a:t>
            </a:r>
            <a:endParaRPr lang="en-PK" sz="2600" b="1" dirty="0">
              <a:latin typeface="Arial Black" panose="020B0A04020102020204" pitchFamily="34" charset="0"/>
            </a:endParaRPr>
          </a:p>
        </p:txBody>
      </p:sp>
      <p:sp>
        <p:nvSpPr>
          <p:cNvPr id="4" name="Footer Placeholder 3">
            <a:extLst>
              <a:ext uri="{FF2B5EF4-FFF2-40B4-BE49-F238E27FC236}">
                <a16:creationId xmlns:a16="http://schemas.microsoft.com/office/drawing/2014/main" id="{CB50BFF2-9B71-481A-FA93-EC559C5E1ABB}"/>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A09C24CA-108B-B999-5151-A6E2FDA7532C}"/>
              </a:ext>
            </a:extLst>
          </p:cNvPr>
          <p:cNvPicPr>
            <a:picLocks noChangeAspect="1"/>
          </p:cNvPicPr>
          <p:nvPr/>
        </p:nvPicPr>
        <p:blipFill>
          <a:blip r:embed="rId2"/>
          <a:stretch>
            <a:fillRect/>
          </a:stretch>
        </p:blipFill>
        <p:spPr>
          <a:xfrm>
            <a:off x="3801979" y="443061"/>
            <a:ext cx="4944165" cy="2953162"/>
          </a:xfrm>
          <a:prstGeom prst="rect">
            <a:avLst/>
          </a:prstGeom>
        </p:spPr>
      </p:pic>
      <p:pic>
        <p:nvPicPr>
          <p:cNvPr id="8" name="Picture 7">
            <a:extLst>
              <a:ext uri="{FF2B5EF4-FFF2-40B4-BE49-F238E27FC236}">
                <a16:creationId xmlns:a16="http://schemas.microsoft.com/office/drawing/2014/main" id="{EEC68FC3-1478-E645-6F6E-1C2FA66BE422}"/>
              </a:ext>
            </a:extLst>
          </p:cNvPr>
          <p:cNvPicPr>
            <a:picLocks noChangeAspect="1"/>
          </p:cNvPicPr>
          <p:nvPr/>
        </p:nvPicPr>
        <p:blipFill>
          <a:blip r:embed="rId3"/>
          <a:stretch>
            <a:fillRect/>
          </a:stretch>
        </p:blipFill>
        <p:spPr>
          <a:xfrm>
            <a:off x="44932" y="3702759"/>
            <a:ext cx="11784070" cy="2712180"/>
          </a:xfrm>
          <a:prstGeom prst="rect">
            <a:avLst/>
          </a:prstGeom>
        </p:spPr>
      </p:pic>
    </p:spTree>
    <p:extLst>
      <p:ext uri="{BB962C8B-B14F-4D97-AF65-F5344CB8AC3E}">
        <p14:creationId xmlns:p14="http://schemas.microsoft.com/office/powerpoint/2010/main" val="3164830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346B9-F22C-94C1-9076-63118755A2E0}"/>
              </a:ext>
            </a:extLst>
          </p:cNvPr>
          <p:cNvPicPr>
            <a:picLocks noChangeAspect="1"/>
          </p:cNvPicPr>
          <p:nvPr/>
        </p:nvPicPr>
        <p:blipFill>
          <a:blip r:embed="rId2"/>
          <a:stretch>
            <a:fillRect/>
          </a:stretch>
        </p:blipFill>
        <p:spPr>
          <a:xfrm>
            <a:off x="899652" y="380899"/>
            <a:ext cx="10574593" cy="5946159"/>
          </a:xfrm>
          <a:prstGeom prst="rect">
            <a:avLst/>
          </a:prstGeom>
        </p:spPr>
      </p:pic>
      <p:pic>
        <p:nvPicPr>
          <p:cNvPr id="6" name="Picture 5">
            <a:extLst>
              <a:ext uri="{FF2B5EF4-FFF2-40B4-BE49-F238E27FC236}">
                <a16:creationId xmlns:a16="http://schemas.microsoft.com/office/drawing/2014/main" id="{2B76EFE9-38E2-9267-05D4-874ECA361DDF}"/>
              </a:ext>
            </a:extLst>
          </p:cNvPr>
          <p:cNvPicPr>
            <a:picLocks noChangeAspect="1"/>
          </p:cNvPicPr>
          <p:nvPr/>
        </p:nvPicPr>
        <p:blipFill>
          <a:blip r:embed="rId3"/>
          <a:stretch>
            <a:fillRect/>
          </a:stretch>
        </p:blipFill>
        <p:spPr>
          <a:xfrm>
            <a:off x="10316522" y="5618106"/>
            <a:ext cx="1578027" cy="1239894"/>
          </a:xfrm>
          <a:prstGeom prst="rect">
            <a:avLst/>
          </a:prstGeom>
        </p:spPr>
      </p:pic>
      <p:sp>
        <p:nvSpPr>
          <p:cNvPr id="2" name="Footer Placeholder 1">
            <a:extLst>
              <a:ext uri="{FF2B5EF4-FFF2-40B4-BE49-F238E27FC236}">
                <a16:creationId xmlns:a16="http://schemas.microsoft.com/office/drawing/2014/main" id="{5801C6E0-29ED-DDD5-721F-E3E2EA89C34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574564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3D082-0267-7559-8F3F-F39945CC02B9}"/>
              </a:ext>
            </a:extLst>
          </p:cNvPr>
          <p:cNvSpPr>
            <a:spLocks noGrp="1"/>
          </p:cNvSpPr>
          <p:nvPr>
            <p:ph idx="1"/>
          </p:nvPr>
        </p:nvSpPr>
        <p:spPr/>
        <p:txBody>
          <a:bodyPr>
            <a:normAutofit fontScale="92500"/>
          </a:bodyPr>
          <a:lstStyle/>
          <a:p>
            <a:pPr marL="0" indent="0" algn="ctr">
              <a:buNone/>
            </a:pPr>
            <a:r>
              <a:rPr lang="en-US" sz="9600" dirty="0">
                <a:solidFill>
                  <a:srgbClr val="FF0000"/>
                </a:solidFill>
                <a:latin typeface="Arial Black" panose="020B0A04020102020204" pitchFamily="34" charset="0"/>
              </a:rPr>
              <a:t>Text</a:t>
            </a:r>
            <a:r>
              <a:rPr lang="en-US" dirty="0"/>
              <a:t>   </a:t>
            </a:r>
            <a:r>
              <a:rPr lang="en-US" sz="9600" dirty="0">
                <a:solidFill>
                  <a:srgbClr val="FF0000"/>
                </a:solidFill>
                <a:latin typeface="Arial Black" panose="020B0A04020102020204" pitchFamily="34" charset="0"/>
              </a:rPr>
              <a:t>Mining</a:t>
            </a:r>
            <a:endParaRPr lang="en-US" sz="6000" dirty="0">
              <a:solidFill>
                <a:srgbClr val="FF0000"/>
              </a:solidFill>
              <a:latin typeface="Arial Black" panose="020B0A04020102020204" pitchFamily="34" charset="0"/>
            </a:endParaRPr>
          </a:p>
          <a:p>
            <a:pPr marL="0" indent="0" algn="ctr">
              <a:buNone/>
            </a:pPr>
            <a:endParaRPr lang="en-US" sz="6000" dirty="0">
              <a:solidFill>
                <a:srgbClr val="FF0000"/>
              </a:solidFill>
              <a:latin typeface="Arial Black" panose="020B0A04020102020204" pitchFamily="34" charset="0"/>
            </a:endParaRPr>
          </a:p>
          <a:p>
            <a:pPr marL="0" indent="0" algn="ctr">
              <a:buNone/>
            </a:pPr>
            <a:r>
              <a:rPr lang="en-US" sz="9600" dirty="0">
                <a:solidFill>
                  <a:schemeClr val="accent1"/>
                </a:solidFill>
                <a:latin typeface="Arial Black" panose="020B0A04020102020204" pitchFamily="34" charset="0"/>
              </a:rPr>
              <a:t>Text and Corpus</a:t>
            </a:r>
            <a:endParaRPr lang="en-PK" sz="9600"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02F87351-E094-C341-6E22-1F7B734ED097}"/>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6218855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9EC8A7-E5FC-2751-21E2-0FEA4841FD6B}"/>
              </a:ext>
            </a:extLst>
          </p:cNvPr>
          <p:cNvSpPr>
            <a:spLocks noGrp="1"/>
          </p:cNvSpPr>
          <p:nvPr>
            <p:ph idx="1"/>
          </p:nvPr>
        </p:nvSpPr>
        <p:spPr>
          <a:xfrm>
            <a:off x="838200" y="616258"/>
            <a:ext cx="10515600" cy="4351338"/>
          </a:xfrm>
        </p:spPr>
        <p:txBody>
          <a:bodyPr/>
          <a:lstStyle/>
          <a:p>
            <a:pPr>
              <a:lnSpc>
                <a:spcPct val="200000"/>
              </a:lnSpc>
              <a:buFont typeface="Wingdings" panose="05000000000000000000" pitchFamily="2" charset="2"/>
              <a:buChar char="Ø"/>
            </a:pPr>
            <a:r>
              <a:rPr lang="en-US" dirty="0">
                <a:latin typeface="Arial Black" panose="020B0A04020102020204" pitchFamily="34" charset="0"/>
              </a:rPr>
              <a:t> Text &amp; Corpus</a:t>
            </a:r>
          </a:p>
          <a:p>
            <a:pPr>
              <a:lnSpc>
                <a:spcPct val="200000"/>
              </a:lnSpc>
              <a:buFont typeface="Wingdings" panose="05000000000000000000" pitchFamily="2" charset="2"/>
              <a:buChar char="Ø"/>
            </a:pPr>
            <a:r>
              <a:rPr lang="en-US" dirty="0">
                <a:latin typeface="Arial Black" panose="020B0A04020102020204" pitchFamily="34" charset="0"/>
              </a:rPr>
              <a:t> Cluster &amp; Classification</a:t>
            </a:r>
          </a:p>
          <a:p>
            <a:pPr>
              <a:lnSpc>
                <a:spcPct val="200000"/>
              </a:lnSpc>
              <a:buFont typeface="Wingdings" panose="05000000000000000000" pitchFamily="2" charset="2"/>
              <a:buChar char="Ø"/>
            </a:pPr>
            <a:r>
              <a:rPr lang="en-US" dirty="0">
                <a:latin typeface="Arial Black" panose="020B0A04020102020204" pitchFamily="34" charset="0"/>
              </a:rPr>
              <a:t> Importing Documents</a:t>
            </a:r>
          </a:p>
          <a:p>
            <a:pPr>
              <a:lnSpc>
                <a:spcPct val="200000"/>
              </a:lnSpc>
              <a:buFont typeface="Wingdings" panose="05000000000000000000" pitchFamily="2" charset="2"/>
              <a:buChar char="Ø"/>
            </a:pPr>
            <a:r>
              <a:rPr lang="en-US" dirty="0">
                <a:latin typeface="Arial Black" panose="020B0A04020102020204" pitchFamily="34" charset="0"/>
              </a:rPr>
              <a:t> Sentiment Analysis</a:t>
            </a:r>
            <a:endParaRPr lang="en-PK" dirty="0">
              <a:latin typeface="Arial Black" panose="020B0A04020102020204" pitchFamily="34" charset="0"/>
            </a:endParaRPr>
          </a:p>
        </p:txBody>
      </p:sp>
      <p:sp>
        <p:nvSpPr>
          <p:cNvPr id="4" name="Footer Placeholder 3">
            <a:extLst>
              <a:ext uri="{FF2B5EF4-FFF2-40B4-BE49-F238E27FC236}">
                <a16:creationId xmlns:a16="http://schemas.microsoft.com/office/drawing/2014/main" id="{52979627-98E4-FBB7-A327-F7D9387E0567}"/>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0135793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3D20-3384-9E78-0BF5-87E645C3F6FE}"/>
              </a:ext>
            </a:extLst>
          </p:cNvPr>
          <p:cNvSpPr>
            <a:spLocks noGrp="1"/>
          </p:cNvSpPr>
          <p:nvPr>
            <p:ph type="title"/>
          </p:nvPr>
        </p:nvSpPr>
        <p:spPr/>
        <p:txBody>
          <a:bodyPr/>
          <a:lstStyle/>
          <a:p>
            <a:r>
              <a:rPr lang="en-US" b="1" dirty="0">
                <a:solidFill>
                  <a:schemeClr val="accent1"/>
                </a:solidFill>
                <a:latin typeface="Arial Black" panose="020B0A04020102020204" pitchFamily="34" charset="0"/>
              </a:rPr>
              <a:t>Corpus</a:t>
            </a:r>
            <a:endParaRPr lang="en-PK"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4CF40989-AD53-3575-E87B-022EBD946089}"/>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2BCE178A-EB68-E637-785F-A01A22D29023}"/>
              </a:ext>
            </a:extLst>
          </p:cNvPr>
          <p:cNvPicPr>
            <a:picLocks noChangeAspect="1"/>
          </p:cNvPicPr>
          <p:nvPr/>
        </p:nvPicPr>
        <p:blipFill>
          <a:blip r:embed="rId2"/>
          <a:stretch>
            <a:fillRect/>
          </a:stretch>
        </p:blipFill>
        <p:spPr>
          <a:xfrm>
            <a:off x="2903169" y="1553405"/>
            <a:ext cx="5210902" cy="3515216"/>
          </a:xfrm>
          <a:prstGeom prst="rect">
            <a:avLst/>
          </a:prstGeom>
        </p:spPr>
      </p:pic>
    </p:spTree>
    <p:extLst>
      <p:ext uri="{BB962C8B-B14F-4D97-AF65-F5344CB8AC3E}">
        <p14:creationId xmlns:p14="http://schemas.microsoft.com/office/powerpoint/2010/main" val="5799811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912B9-A88B-3DA3-A6C0-8EE8986D12EB}"/>
              </a:ext>
            </a:extLst>
          </p:cNvPr>
          <p:cNvSpPr>
            <a:spLocks noGrp="1"/>
          </p:cNvSpPr>
          <p:nvPr>
            <p:ph type="title"/>
          </p:nvPr>
        </p:nvSpPr>
        <p:spPr>
          <a:xfrm>
            <a:off x="204020" y="136525"/>
            <a:ext cx="10515600" cy="829494"/>
          </a:xfrm>
        </p:spPr>
        <p:txBody>
          <a:bodyPr/>
          <a:lstStyle/>
          <a:p>
            <a:r>
              <a:rPr lang="en-US" b="1" dirty="0">
                <a:solidFill>
                  <a:schemeClr val="accent1"/>
                </a:solidFill>
                <a:latin typeface="Arial Black" panose="020B0A04020102020204" pitchFamily="34" charset="0"/>
              </a:rPr>
              <a:t>Corpus</a:t>
            </a:r>
            <a:r>
              <a:rPr lang="en-US" dirty="0"/>
              <a:t> </a:t>
            </a:r>
            <a:r>
              <a:rPr lang="en-US" b="1" dirty="0">
                <a:solidFill>
                  <a:schemeClr val="accent1"/>
                </a:solidFill>
                <a:latin typeface="Arial Black" panose="020B0A04020102020204" pitchFamily="34" charset="0"/>
              </a:rPr>
              <a:t>Viewer</a:t>
            </a:r>
            <a:r>
              <a:rPr lang="en-US" dirty="0"/>
              <a:t> </a:t>
            </a:r>
            <a:endParaRPr lang="en-PK" dirty="0"/>
          </a:p>
        </p:txBody>
      </p:sp>
      <p:sp>
        <p:nvSpPr>
          <p:cNvPr id="4" name="Footer Placeholder 3">
            <a:extLst>
              <a:ext uri="{FF2B5EF4-FFF2-40B4-BE49-F238E27FC236}">
                <a16:creationId xmlns:a16="http://schemas.microsoft.com/office/drawing/2014/main" id="{C3A8BD19-225A-DE40-E91A-192B3E367FDF}"/>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9D5674C9-D537-4886-EA35-DC0F55FDD3A4}"/>
              </a:ext>
            </a:extLst>
          </p:cNvPr>
          <p:cNvPicPr>
            <a:picLocks noChangeAspect="1"/>
          </p:cNvPicPr>
          <p:nvPr/>
        </p:nvPicPr>
        <p:blipFill>
          <a:blip r:embed="rId2"/>
          <a:stretch>
            <a:fillRect/>
          </a:stretch>
        </p:blipFill>
        <p:spPr>
          <a:xfrm>
            <a:off x="5642168" y="237255"/>
            <a:ext cx="2353003" cy="1457528"/>
          </a:xfrm>
          <a:prstGeom prst="rect">
            <a:avLst/>
          </a:prstGeom>
        </p:spPr>
      </p:pic>
      <p:pic>
        <p:nvPicPr>
          <p:cNvPr id="10" name="Picture 9">
            <a:extLst>
              <a:ext uri="{FF2B5EF4-FFF2-40B4-BE49-F238E27FC236}">
                <a16:creationId xmlns:a16="http://schemas.microsoft.com/office/drawing/2014/main" id="{391BF194-58EE-D1D2-46F2-16EACFA10FFF}"/>
              </a:ext>
            </a:extLst>
          </p:cNvPr>
          <p:cNvPicPr>
            <a:picLocks noChangeAspect="1"/>
          </p:cNvPicPr>
          <p:nvPr/>
        </p:nvPicPr>
        <p:blipFill>
          <a:blip r:embed="rId3"/>
          <a:stretch>
            <a:fillRect/>
          </a:stretch>
        </p:blipFill>
        <p:spPr>
          <a:xfrm>
            <a:off x="457200" y="1479668"/>
            <a:ext cx="10677832" cy="5141077"/>
          </a:xfrm>
          <a:prstGeom prst="rect">
            <a:avLst/>
          </a:prstGeom>
        </p:spPr>
      </p:pic>
    </p:spTree>
    <p:extLst>
      <p:ext uri="{BB962C8B-B14F-4D97-AF65-F5344CB8AC3E}">
        <p14:creationId xmlns:p14="http://schemas.microsoft.com/office/powerpoint/2010/main" val="24144229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ECE3-0D22-2784-BFEB-D4198021CCCB}"/>
              </a:ext>
            </a:extLst>
          </p:cNvPr>
          <p:cNvSpPr>
            <a:spLocks noGrp="1"/>
          </p:cNvSpPr>
          <p:nvPr>
            <p:ph type="title"/>
          </p:nvPr>
        </p:nvSpPr>
        <p:spPr>
          <a:xfrm>
            <a:off x="381000" y="-75601"/>
            <a:ext cx="10515600" cy="1048995"/>
          </a:xfrm>
        </p:spPr>
        <p:txBody>
          <a:bodyPr/>
          <a:lstStyle/>
          <a:p>
            <a:r>
              <a:rPr lang="en-US" b="1" dirty="0">
                <a:solidFill>
                  <a:schemeClr val="accent1"/>
                </a:solidFill>
                <a:latin typeface="Arial Black" panose="020B0A04020102020204" pitchFamily="34" charset="0"/>
              </a:rPr>
              <a:t>Searching</a:t>
            </a:r>
            <a:r>
              <a:rPr lang="en-US" dirty="0"/>
              <a:t> </a:t>
            </a:r>
            <a:r>
              <a:rPr lang="en-US" b="1" dirty="0">
                <a:solidFill>
                  <a:schemeClr val="accent1"/>
                </a:solidFill>
                <a:latin typeface="Arial Black" panose="020B0A04020102020204" pitchFamily="34" charset="0"/>
              </a:rPr>
              <a:t>of</a:t>
            </a:r>
            <a:r>
              <a:rPr lang="en-US" dirty="0"/>
              <a:t> </a:t>
            </a:r>
            <a:r>
              <a:rPr lang="en-US" b="1" dirty="0">
                <a:solidFill>
                  <a:schemeClr val="accent1"/>
                </a:solidFill>
                <a:latin typeface="Arial Black" panose="020B0A04020102020204" pitchFamily="34" charset="0"/>
              </a:rPr>
              <a:t>Keywords </a:t>
            </a:r>
            <a:r>
              <a:rPr lang="en-US" b="1" dirty="0">
                <a:solidFill>
                  <a:srgbClr val="FF0000"/>
                </a:solidFill>
                <a:latin typeface="Arial Black" panose="020B0A04020102020204" pitchFamily="34" charset="0"/>
              </a:rPr>
              <a:t>(“King”)</a:t>
            </a:r>
            <a:endParaRPr lang="en-PK" b="1" dirty="0">
              <a:solidFill>
                <a:srgbClr val="FF0000"/>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39058266-D689-1D48-037D-8FD7F7A5EC1D}"/>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260B19C7-6267-9C23-F938-F3786A997C80}"/>
              </a:ext>
            </a:extLst>
          </p:cNvPr>
          <p:cNvPicPr>
            <a:picLocks noChangeAspect="1"/>
          </p:cNvPicPr>
          <p:nvPr/>
        </p:nvPicPr>
        <p:blipFill>
          <a:blip r:embed="rId2"/>
          <a:stretch>
            <a:fillRect/>
          </a:stretch>
        </p:blipFill>
        <p:spPr>
          <a:xfrm>
            <a:off x="506588" y="973395"/>
            <a:ext cx="10847212" cy="5606246"/>
          </a:xfrm>
          <a:prstGeom prst="rect">
            <a:avLst/>
          </a:prstGeom>
        </p:spPr>
      </p:pic>
    </p:spTree>
    <p:extLst>
      <p:ext uri="{BB962C8B-B14F-4D97-AF65-F5344CB8AC3E}">
        <p14:creationId xmlns:p14="http://schemas.microsoft.com/office/powerpoint/2010/main" val="28349753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3ACA-BFF8-7389-7745-FEEAF57AE45F}"/>
              </a:ext>
            </a:extLst>
          </p:cNvPr>
          <p:cNvSpPr>
            <a:spLocks noGrp="1"/>
          </p:cNvSpPr>
          <p:nvPr>
            <p:ph type="title"/>
          </p:nvPr>
        </p:nvSpPr>
        <p:spPr>
          <a:xfrm>
            <a:off x="838200" y="365126"/>
            <a:ext cx="10515600" cy="888488"/>
          </a:xfrm>
        </p:spPr>
        <p:txBody>
          <a:bodyPr>
            <a:normAutofit fontScale="90000"/>
          </a:bodyPr>
          <a:lstStyle/>
          <a:p>
            <a:r>
              <a:rPr lang="en-US" b="1" dirty="0">
                <a:solidFill>
                  <a:srgbClr val="FF0000"/>
                </a:solidFill>
                <a:latin typeface="Arial Black" panose="020B0A04020102020204" pitchFamily="34" charset="0"/>
              </a:rPr>
              <a:t>Word Cloud Without Pre-Processing</a:t>
            </a:r>
            <a:endParaRPr lang="en-PK" b="1" dirty="0">
              <a:solidFill>
                <a:srgbClr val="FF0000"/>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389BA420-3E9E-D144-7375-145400F56079}"/>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33294B17-98C5-26BA-9B51-CB101EDC76F8}"/>
              </a:ext>
            </a:extLst>
          </p:cNvPr>
          <p:cNvPicPr>
            <a:picLocks noChangeAspect="1"/>
          </p:cNvPicPr>
          <p:nvPr/>
        </p:nvPicPr>
        <p:blipFill>
          <a:blip r:embed="rId2"/>
          <a:stretch>
            <a:fillRect/>
          </a:stretch>
        </p:blipFill>
        <p:spPr>
          <a:xfrm>
            <a:off x="4610725" y="1391167"/>
            <a:ext cx="7085349" cy="4178132"/>
          </a:xfrm>
          <a:prstGeom prst="rect">
            <a:avLst/>
          </a:prstGeom>
        </p:spPr>
      </p:pic>
      <p:pic>
        <p:nvPicPr>
          <p:cNvPr id="8" name="Picture 7">
            <a:extLst>
              <a:ext uri="{FF2B5EF4-FFF2-40B4-BE49-F238E27FC236}">
                <a16:creationId xmlns:a16="http://schemas.microsoft.com/office/drawing/2014/main" id="{9BB53C80-012E-7A1C-3929-4AEB08FA8A35}"/>
              </a:ext>
            </a:extLst>
          </p:cNvPr>
          <p:cNvPicPr>
            <a:picLocks noChangeAspect="1"/>
          </p:cNvPicPr>
          <p:nvPr/>
        </p:nvPicPr>
        <p:blipFill>
          <a:blip r:embed="rId3"/>
          <a:stretch>
            <a:fillRect/>
          </a:stretch>
        </p:blipFill>
        <p:spPr>
          <a:xfrm>
            <a:off x="638382" y="1391167"/>
            <a:ext cx="3629532" cy="1448002"/>
          </a:xfrm>
          <a:prstGeom prst="rect">
            <a:avLst/>
          </a:prstGeom>
        </p:spPr>
      </p:pic>
      <p:sp>
        <p:nvSpPr>
          <p:cNvPr id="9" name="TextBox 8">
            <a:extLst>
              <a:ext uri="{FF2B5EF4-FFF2-40B4-BE49-F238E27FC236}">
                <a16:creationId xmlns:a16="http://schemas.microsoft.com/office/drawing/2014/main" id="{4A95778C-BEAE-632C-43F2-6D57246705AE}"/>
              </a:ext>
            </a:extLst>
          </p:cNvPr>
          <p:cNvSpPr txBox="1"/>
          <p:nvPr/>
        </p:nvSpPr>
        <p:spPr>
          <a:xfrm>
            <a:off x="5025712" y="5706852"/>
            <a:ext cx="6399372" cy="369332"/>
          </a:xfrm>
          <a:prstGeom prst="rect">
            <a:avLst/>
          </a:prstGeom>
          <a:noFill/>
        </p:spPr>
        <p:txBody>
          <a:bodyPr wrap="square" rtlCol="0">
            <a:spAutoFit/>
          </a:bodyPr>
          <a:lstStyle/>
          <a:p>
            <a:r>
              <a:rPr lang="en-US" b="1" dirty="0">
                <a:latin typeface="Arial Black" panose="020B0A04020102020204" pitchFamily="34" charset="0"/>
              </a:rPr>
              <a:t>Its useless have no specific interpretation </a:t>
            </a:r>
            <a:endParaRPr lang="en-PK" b="1" dirty="0">
              <a:latin typeface="Arial Black" panose="020B0A04020102020204" pitchFamily="34" charset="0"/>
            </a:endParaRPr>
          </a:p>
        </p:txBody>
      </p:sp>
    </p:spTree>
    <p:extLst>
      <p:ext uri="{BB962C8B-B14F-4D97-AF65-F5344CB8AC3E}">
        <p14:creationId xmlns:p14="http://schemas.microsoft.com/office/powerpoint/2010/main" val="14925498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EB79D-975A-1F5D-A7F2-58687FAB4E19}"/>
              </a:ext>
            </a:extLst>
          </p:cNvPr>
          <p:cNvSpPr>
            <a:spLocks noGrp="1"/>
          </p:cNvSpPr>
          <p:nvPr>
            <p:ph type="title"/>
          </p:nvPr>
        </p:nvSpPr>
        <p:spPr>
          <a:xfrm>
            <a:off x="838200" y="365126"/>
            <a:ext cx="10515600" cy="888488"/>
          </a:xfrm>
        </p:spPr>
        <p:txBody>
          <a:bodyPr/>
          <a:lstStyle/>
          <a:p>
            <a:r>
              <a:rPr lang="en-US" b="1" dirty="0">
                <a:solidFill>
                  <a:schemeClr val="accent1"/>
                </a:solidFill>
                <a:latin typeface="Arial Black" panose="020B0A04020102020204" pitchFamily="34" charset="0"/>
              </a:rPr>
              <a:t>Pre-Processing</a:t>
            </a:r>
            <a:endParaRPr lang="en-PK" dirty="0">
              <a:solidFill>
                <a:schemeClr val="accent1"/>
              </a:solidFill>
            </a:endParaRPr>
          </a:p>
        </p:txBody>
      </p:sp>
      <p:sp>
        <p:nvSpPr>
          <p:cNvPr id="4" name="Footer Placeholder 3">
            <a:extLst>
              <a:ext uri="{FF2B5EF4-FFF2-40B4-BE49-F238E27FC236}">
                <a16:creationId xmlns:a16="http://schemas.microsoft.com/office/drawing/2014/main" id="{CF94067F-EFC2-EBD9-5844-B14766FD0F6D}"/>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64596367-9994-1351-08C6-F00D7700242D}"/>
              </a:ext>
            </a:extLst>
          </p:cNvPr>
          <p:cNvPicPr>
            <a:picLocks noChangeAspect="1"/>
          </p:cNvPicPr>
          <p:nvPr/>
        </p:nvPicPr>
        <p:blipFill>
          <a:blip r:embed="rId2"/>
          <a:stretch>
            <a:fillRect/>
          </a:stretch>
        </p:blipFill>
        <p:spPr>
          <a:xfrm>
            <a:off x="442452" y="1253614"/>
            <a:ext cx="10993668" cy="5467861"/>
          </a:xfrm>
          <a:prstGeom prst="rect">
            <a:avLst/>
          </a:prstGeom>
        </p:spPr>
      </p:pic>
    </p:spTree>
    <p:extLst>
      <p:ext uri="{BB962C8B-B14F-4D97-AF65-F5344CB8AC3E}">
        <p14:creationId xmlns:p14="http://schemas.microsoft.com/office/powerpoint/2010/main" val="39328253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4A53-1ACD-A28E-B332-86D34F59F56D}"/>
              </a:ext>
            </a:extLst>
          </p:cNvPr>
          <p:cNvSpPr>
            <a:spLocks noGrp="1"/>
          </p:cNvSpPr>
          <p:nvPr>
            <p:ph type="title"/>
          </p:nvPr>
        </p:nvSpPr>
        <p:spPr>
          <a:xfrm>
            <a:off x="838200" y="365126"/>
            <a:ext cx="10515600" cy="829494"/>
          </a:xfrm>
        </p:spPr>
        <p:txBody>
          <a:bodyPr/>
          <a:lstStyle/>
          <a:p>
            <a:r>
              <a:rPr lang="en-US" b="1" dirty="0">
                <a:solidFill>
                  <a:schemeClr val="accent1"/>
                </a:solidFill>
                <a:latin typeface="Arial Black" panose="020B0A04020102020204" pitchFamily="34" charset="0"/>
              </a:rPr>
              <a:t>Word Cloud After Pre-Processing</a:t>
            </a:r>
            <a:endParaRPr lang="en-PK" dirty="0"/>
          </a:p>
        </p:txBody>
      </p:sp>
      <p:sp>
        <p:nvSpPr>
          <p:cNvPr id="4" name="Footer Placeholder 3">
            <a:extLst>
              <a:ext uri="{FF2B5EF4-FFF2-40B4-BE49-F238E27FC236}">
                <a16:creationId xmlns:a16="http://schemas.microsoft.com/office/drawing/2014/main" id="{E03D7B57-D30D-D388-AD23-29CB3F48CA61}"/>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582C7366-AF7B-177B-FD88-119222EA4C85}"/>
              </a:ext>
            </a:extLst>
          </p:cNvPr>
          <p:cNvPicPr>
            <a:picLocks noChangeAspect="1"/>
          </p:cNvPicPr>
          <p:nvPr/>
        </p:nvPicPr>
        <p:blipFill>
          <a:blip r:embed="rId2"/>
          <a:stretch>
            <a:fillRect/>
          </a:stretch>
        </p:blipFill>
        <p:spPr>
          <a:xfrm>
            <a:off x="2951577" y="1312929"/>
            <a:ext cx="8402223" cy="4925112"/>
          </a:xfrm>
          <a:prstGeom prst="rect">
            <a:avLst/>
          </a:prstGeom>
        </p:spPr>
      </p:pic>
      <p:pic>
        <p:nvPicPr>
          <p:cNvPr id="9" name="Picture 8">
            <a:extLst>
              <a:ext uri="{FF2B5EF4-FFF2-40B4-BE49-F238E27FC236}">
                <a16:creationId xmlns:a16="http://schemas.microsoft.com/office/drawing/2014/main" id="{2A42A637-30F8-4CF5-FDE0-DD7391E678E3}"/>
              </a:ext>
            </a:extLst>
          </p:cNvPr>
          <p:cNvPicPr>
            <a:picLocks noChangeAspect="1"/>
          </p:cNvPicPr>
          <p:nvPr/>
        </p:nvPicPr>
        <p:blipFill>
          <a:blip r:embed="rId3"/>
          <a:stretch>
            <a:fillRect/>
          </a:stretch>
        </p:blipFill>
        <p:spPr>
          <a:xfrm>
            <a:off x="0" y="1194620"/>
            <a:ext cx="3170965" cy="1924665"/>
          </a:xfrm>
          <a:prstGeom prst="rect">
            <a:avLst/>
          </a:prstGeom>
        </p:spPr>
      </p:pic>
      <p:sp>
        <p:nvSpPr>
          <p:cNvPr id="10" name="TextBox 9">
            <a:extLst>
              <a:ext uri="{FF2B5EF4-FFF2-40B4-BE49-F238E27FC236}">
                <a16:creationId xmlns:a16="http://schemas.microsoft.com/office/drawing/2014/main" id="{EF12F9D9-1009-7A42-F225-11769D3DB41E}"/>
              </a:ext>
            </a:extLst>
          </p:cNvPr>
          <p:cNvSpPr txBox="1"/>
          <p:nvPr/>
        </p:nvSpPr>
        <p:spPr>
          <a:xfrm>
            <a:off x="176981" y="3775485"/>
            <a:ext cx="2625213" cy="923330"/>
          </a:xfrm>
          <a:prstGeom prst="rect">
            <a:avLst/>
          </a:prstGeom>
          <a:noFill/>
        </p:spPr>
        <p:txBody>
          <a:bodyPr wrap="square" rtlCol="0">
            <a:spAutoFit/>
          </a:bodyPr>
          <a:lstStyle/>
          <a:p>
            <a:r>
              <a:rPr lang="en-US" b="1" dirty="0">
                <a:latin typeface="Arial Black" panose="020B0A04020102020204" pitchFamily="34" charset="0"/>
              </a:rPr>
              <a:t>On the left side we have words and their frequencies. </a:t>
            </a:r>
            <a:endParaRPr lang="en-PK" b="1" dirty="0">
              <a:latin typeface="Arial Black" panose="020B0A04020102020204" pitchFamily="34" charset="0"/>
            </a:endParaRPr>
          </a:p>
        </p:txBody>
      </p:sp>
    </p:spTree>
    <p:extLst>
      <p:ext uri="{BB962C8B-B14F-4D97-AF65-F5344CB8AC3E}">
        <p14:creationId xmlns:p14="http://schemas.microsoft.com/office/powerpoint/2010/main" val="18458697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269C-18E1-AC80-34D6-F05A205F1266}"/>
              </a:ext>
            </a:extLst>
          </p:cNvPr>
          <p:cNvSpPr>
            <a:spLocks noGrp="1"/>
          </p:cNvSpPr>
          <p:nvPr>
            <p:ph type="title"/>
          </p:nvPr>
        </p:nvSpPr>
        <p:spPr>
          <a:xfrm>
            <a:off x="838200" y="365125"/>
            <a:ext cx="10515600" cy="917985"/>
          </a:xfrm>
        </p:spPr>
        <p:txBody>
          <a:bodyPr>
            <a:normAutofit/>
          </a:bodyPr>
          <a:lstStyle/>
          <a:p>
            <a:r>
              <a:rPr lang="en-US" sz="3600" b="1" dirty="0">
                <a:solidFill>
                  <a:schemeClr val="accent1"/>
                </a:solidFill>
                <a:latin typeface="Arial Black" panose="020B0A04020102020204" pitchFamily="34" charset="0"/>
              </a:rPr>
              <a:t>Word Counts and Save in Excel Format</a:t>
            </a:r>
            <a:endParaRPr lang="en-PK" sz="3600" dirty="0"/>
          </a:p>
        </p:txBody>
      </p:sp>
      <p:sp>
        <p:nvSpPr>
          <p:cNvPr id="4" name="Footer Placeholder 3">
            <a:extLst>
              <a:ext uri="{FF2B5EF4-FFF2-40B4-BE49-F238E27FC236}">
                <a16:creationId xmlns:a16="http://schemas.microsoft.com/office/drawing/2014/main" id="{2113B2E5-A18D-B6A4-4CF8-49FF732E1D1F}"/>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C6B80338-F9F7-7637-E8F3-225A1B3BCF89}"/>
              </a:ext>
            </a:extLst>
          </p:cNvPr>
          <p:cNvPicPr>
            <a:picLocks noChangeAspect="1"/>
          </p:cNvPicPr>
          <p:nvPr/>
        </p:nvPicPr>
        <p:blipFill>
          <a:blip r:embed="rId2"/>
          <a:stretch>
            <a:fillRect/>
          </a:stretch>
        </p:blipFill>
        <p:spPr>
          <a:xfrm>
            <a:off x="382769" y="1283110"/>
            <a:ext cx="5472341" cy="1779311"/>
          </a:xfrm>
          <a:prstGeom prst="rect">
            <a:avLst/>
          </a:prstGeom>
        </p:spPr>
      </p:pic>
      <p:pic>
        <p:nvPicPr>
          <p:cNvPr id="8" name="Picture 7">
            <a:extLst>
              <a:ext uri="{FF2B5EF4-FFF2-40B4-BE49-F238E27FC236}">
                <a16:creationId xmlns:a16="http://schemas.microsoft.com/office/drawing/2014/main" id="{5462177A-078F-0BAF-5E61-B4A18CAC12CE}"/>
              </a:ext>
            </a:extLst>
          </p:cNvPr>
          <p:cNvPicPr>
            <a:picLocks noChangeAspect="1"/>
          </p:cNvPicPr>
          <p:nvPr/>
        </p:nvPicPr>
        <p:blipFill>
          <a:blip r:embed="rId3"/>
          <a:stretch>
            <a:fillRect/>
          </a:stretch>
        </p:blipFill>
        <p:spPr>
          <a:xfrm>
            <a:off x="6607112" y="1476253"/>
            <a:ext cx="4582164" cy="4686954"/>
          </a:xfrm>
          <a:prstGeom prst="rect">
            <a:avLst/>
          </a:prstGeom>
        </p:spPr>
      </p:pic>
    </p:spTree>
    <p:extLst>
      <p:ext uri="{BB962C8B-B14F-4D97-AF65-F5344CB8AC3E}">
        <p14:creationId xmlns:p14="http://schemas.microsoft.com/office/powerpoint/2010/main" val="40087345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E0496-0C82-C860-4D50-F51311FCD090}"/>
              </a:ext>
            </a:extLst>
          </p:cNvPr>
          <p:cNvSpPr>
            <a:spLocks noGrp="1"/>
          </p:cNvSpPr>
          <p:nvPr>
            <p:ph idx="1"/>
          </p:nvPr>
        </p:nvSpPr>
        <p:spPr>
          <a:xfrm>
            <a:off x="1369142" y="2506662"/>
            <a:ext cx="10515600" cy="4351338"/>
          </a:xfrm>
        </p:spPr>
        <p:txBody>
          <a:bodyPr>
            <a:normAutofit/>
          </a:bodyPr>
          <a:lstStyle/>
          <a:p>
            <a:pPr marL="0" indent="0" algn="ctr">
              <a:buNone/>
            </a:pPr>
            <a:r>
              <a:rPr lang="en-US" sz="7200" b="1" dirty="0">
                <a:solidFill>
                  <a:srgbClr val="FF0000"/>
                </a:solidFill>
                <a:latin typeface="Arial Black" panose="020B0A04020102020204" pitchFamily="34" charset="0"/>
                <a:ea typeface="+mj-ea"/>
                <a:cs typeface="+mj-cs"/>
              </a:rPr>
              <a:t>Text Clustering </a:t>
            </a:r>
            <a:endParaRPr lang="en-PK" sz="7200" b="1" dirty="0">
              <a:solidFill>
                <a:srgbClr val="FF0000"/>
              </a:solidFill>
              <a:latin typeface="Arial Black" panose="020B0A04020102020204" pitchFamily="34" charset="0"/>
              <a:ea typeface="+mj-ea"/>
              <a:cs typeface="+mj-cs"/>
            </a:endParaRPr>
          </a:p>
        </p:txBody>
      </p:sp>
      <p:sp>
        <p:nvSpPr>
          <p:cNvPr id="4" name="Footer Placeholder 3">
            <a:extLst>
              <a:ext uri="{FF2B5EF4-FFF2-40B4-BE49-F238E27FC236}">
                <a16:creationId xmlns:a16="http://schemas.microsoft.com/office/drawing/2014/main" id="{A56A1CE7-F7FF-0C0D-E7EE-C84E9B819620}"/>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305927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C2B3A6-6B5E-D892-FD83-E95B24364F54}"/>
              </a:ext>
            </a:extLst>
          </p:cNvPr>
          <p:cNvPicPr>
            <a:picLocks noChangeAspect="1"/>
          </p:cNvPicPr>
          <p:nvPr/>
        </p:nvPicPr>
        <p:blipFill>
          <a:blip r:embed="rId2"/>
          <a:stretch>
            <a:fillRect/>
          </a:stretch>
        </p:blipFill>
        <p:spPr>
          <a:xfrm>
            <a:off x="0" y="1061884"/>
            <a:ext cx="12192000" cy="5794442"/>
          </a:xfrm>
          <a:prstGeom prst="rect">
            <a:avLst/>
          </a:prstGeom>
        </p:spPr>
      </p:pic>
      <p:pic>
        <p:nvPicPr>
          <p:cNvPr id="6" name="Picture 5">
            <a:extLst>
              <a:ext uri="{FF2B5EF4-FFF2-40B4-BE49-F238E27FC236}">
                <a16:creationId xmlns:a16="http://schemas.microsoft.com/office/drawing/2014/main" id="{CB04C919-3F33-8A70-399F-07CDE0F36127}"/>
              </a:ext>
            </a:extLst>
          </p:cNvPr>
          <p:cNvPicPr>
            <a:picLocks noChangeAspect="1"/>
          </p:cNvPicPr>
          <p:nvPr/>
        </p:nvPicPr>
        <p:blipFill>
          <a:blip r:embed="rId3"/>
          <a:stretch>
            <a:fillRect/>
          </a:stretch>
        </p:blipFill>
        <p:spPr>
          <a:xfrm>
            <a:off x="10729477" y="5035265"/>
            <a:ext cx="1578027" cy="1239894"/>
          </a:xfrm>
          <a:prstGeom prst="rect">
            <a:avLst/>
          </a:prstGeom>
        </p:spPr>
      </p:pic>
      <p:sp>
        <p:nvSpPr>
          <p:cNvPr id="2" name="Footer Placeholder 1">
            <a:extLst>
              <a:ext uri="{FF2B5EF4-FFF2-40B4-BE49-F238E27FC236}">
                <a16:creationId xmlns:a16="http://schemas.microsoft.com/office/drawing/2014/main" id="{519DAA77-49B3-DA62-AFFC-75CA0DD3CF10}"/>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9389877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62F1F-AE40-6FD0-686E-528A0BE2CB16}"/>
              </a:ext>
            </a:extLst>
          </p:cNvPr>
          <p:cNvSpPr>
            <a:spLocks noGrp="1"/>
          </p:cNvSpPr>
          <p:nvPr>
            <p:ph type="title"/>
          </p:nvPr>
        </p:nvSpPr>
        <p:spPr>
          <a:xfrm>
            <a:off x="789040" y="285699"/>
            <a:ext cx="10515600" cy="785454"/>
          </a:xfrm>
        </p:spPr>
        <p:txBody>
          <a:bodyPr/>
          <a:lstStyle/>
          <a:p>
            <a:r>
              <a:rPr lang="en-US" sz="3600" b="1" dirty="0">
                <a:solidFill>
                  <a:schemeClr val="accent1"/>
                </a:solidFill>
                <a:latin typeface="Arial Black" panose="020B0A04020102020204" pitchFamily="34" charset="0"/>
              </a:rPr>
              <a:t>Uploading</a:t>
            </a:r>
            <a:r>
              <a:rPr lang="en-US" dirty="0"/>
              <a:t> </a:t>
            </a:r>
            <a:r>
              <a:rPr lang="en-US" sz="3600" b="1" dirty="0">
                <a:solidFill>
                  <a:schemeClr val="accent1"/>
                </a:solidFill>
                <a:latin typeface="Arial Black" panose="020B0A04020102020204" pitchFamily="34" charset="0"/>
              </a:rPr>
              <a:t>of</a:t>
            </a:r>
            <a:r>
              <a:rPr lang="en-US" dirty="0"/>
              <a:t> </a:t>
            </a:r>
            <a:r>
              <a:rPr lang="en-US" sz="3600" b="1" dirty="0">
                <a:solidFill>
                  <a:schemeClr val="accent1"/>
                </a:solidFill>
                <a:latin typeface="Arial Black" panose="020B0A04020102020204" pitchFamily="34" charset="0"/>
              </a:rPr>
              <a:t>File</a:t>
            </a:r>
            <a:r>
              <a:rPr lang="en-US" dirty="0"/>
              <a:t> </a:t>
            </a:r>
            <a:endParaRPr lang="en-PK" dirty="0"/>
          </a:p>
        </p:txBody>
      </p:sp>
      <p:sp>
        <p:nvSpPr>
          <p:cNvPr id="4" name="Footer Placeholder 3">
            <a:extLst>
              <a:ext uri="{FF2B5EF4-FFF2-40B4-BE49-F238E27FC236}">
                <a16:creationId xmlns:a16="http://schemas.microsoft.com/office/drawing/2014/main" id="{C4F53034-024C-EB2D-5A3A-2900D749475F}"/>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571434E2-5D2A-ACE7-CFA5-FA38DDC0DD15}"/>
              </a:ext>
            </a:extLst>
          </p:cNvPr>
          <p:cNvPicPr>
            <a:picLocks noChangeAspect="1"/>
          </p:cNvPicPr>
          <p:nvPr/>
        </p:nvPicPr>
        <p:blipFill>
          <a:blip r:embed="rId2"/>
          <a:stretch>
            <a:fillRect/>
          </a:stretch>
        </p:blipFill>
        <p:spPr>
          <a:xfrm>
            <a:off x="838200" y="1327355"/>
            <a:ext cx="9072715" cy="4852219"/>
          </a:xfrm>
          <a:prstGeom prst="rect">
            <a:avLst/>
          </a:prstGeom>
        </p:spPr>
      </p:pic>
    </p:spTree>
    <p:extLst>
      <p:ext uri="{BB962C8B-B14F-4D97-AF65-F5344CB8AC3E}">
        <p14:creationId xmlns:p14="http://schemas.microsoft.com/office/powerpoint/2010/main" val="3379636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C9349-5746-3D07-A4DB-DB3DFD8A4B96}"/>
              </a:ext>
            </a:extLst>
          </p:cNvPr>
          <p:cNvSpPr>
            <a:spLocks noGrp="1"/>
          </p:cNvSpPr>
          <p:nvPr>
            <p:ph type="title"/>
          </p:nvPr>
        </p:nvSpPr>
        <p:spPr>
          <a:xfrm>
            <a:off x="378542" y="238461"/>
            <a:ext cx="10515600" cy="696759"/>
          </a:xfrm>
        </p:spPr>
        <p:txBody>
          <a:bodyPr/>
          <a:lstStyle/>
          <a:p>
            <a:r>
              <a:rPr lang="en-US" sz="3600" b="1" dirty="0">
                <a:solidFill>
                  <a:schemeClr val="accent1"/>
                </a:solidFill>
                <a:latin typeface="Arial Black" panose="020B0A04020102020204" pitchFamily="34" charset="0"/>
              </a:rPr>
              <a:t>Corpus</a:t>
            </a:r>
            <a:r>
              <a:rPr lang="en-US" dirty="0"/>
              <a:t> </a:t>
            </a:r>
            <a:r>
              <a:rPr lang="en-US" sz="3600" b="1" dirty="0">
                <a:solidFill>
                  <a:schemeClr val="accent1"/>
                </a:solidFill>
                <a:latin typeface="Arial Black" panose="020B0A04020102020204" pitchFamily="34" charset="0"/>
              </a:rPr>
              <a:t>Viewer</a:t>
            </a:r>
            <a:r>
              <a:rPr lang="en-US" dirty="0"/>
              <a:t> </a:t>
            </a:r>
            <a:endParaRPr lang="en-PK" dirty="0"/>
          </a:p>
        </p:txBody>
      </p:sp>
      <p:sp>
        <p:nvSpPr>
          <p:cNvPr id="4" name="Footer Placeholder 3">
            <a:extLst>
              <a:ext uri="{FF2B5EF4-FFF2-40B4-BE49-F238E27FC236}">
                <a16:creationId xmlns:a16="http://schemas.microsoft.com/office/drawing/2014/main" id="{8BE3B846-1298-997E-42CD-44D798273037}"/>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E229B1B0-93A2-B4B4-18E6-4AA1C4F871D0}"/>
              </a:ext>
            </a:extLst>
          </p:cNvPr>
          <p:cNvPicPr>
            <a:picLocks noChangeAspect="1"/>
          </p:cNvPicPr>
          <p:nvPr/>
        </p:nvPicPr>
        <p:blipFill>
          <a:blip r:embed="rId2"/>
          <a:stretch>
            <a:fillRect/>
          </a:stretch>
        </p:blipFill>
        <p:spPr>
          <a:xfrm>
            <a:off x="378542" y="935220"/>
            <a:ext cx="10975258" cy="5626569"/>
          </a:xfrm>
          <a:prstGeom prst="rect">
            <a:avLst/>
          </a:prstGeom>
        </p:spPr>
      </p:pic>
    </p:spTree>
    <p:extLst>
      <p:ext uri="{BB962C8B-B14F-4D97-AF65-F5344CB8AC3E}">
        <p14:creationId xmlns:p14="http://schemas.microsoft.com/office/powerpoint/2010/main" val="33432267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C2D630D-7B24-89E7-506A-786165D71398}"/>
              </a:ext>
            </a:extLst>
          </p:cNvPr>
          <p:cNvSpPr>
            <a:spLocks noGrp="1"/>
          </p:cNvSpPr>
          <p:nvPr>
            <p:ph type="ftr" sz="quarter" idx="11"/>
          </p:nvPr>
        </p:nvSpPr>
        <p:spPr/>
        <p:txBody>
          <a:bodyPr/>
          <a:lstStyle/>
          <a:p>
            <a:r>
              <a:rPr lang="en-US"/>
              <a:t>Dr. Muhammad Yasir Rafiq </a:t>
            </a:r>
            <a:endParaRPr lang="en-PK"/>
          </a:p>
        </p:txBody>
      </p:sp>
      <p:sp>
        <p:nvSpPr>
          <p:cNvPr id="5" name="Title 1">
            <a:extLst>
              <a:ext uri="{FF2B5EF4-FFF2-40B4-BE49-F238E27FC236}">
                <a16:creationId xmlns:a16="http://schemas.microsoft.com/office/drawing/2014/main" id="{234C0D0E-21E4-04FF-D7FB-144F5696B7EE}"/>
              </a:ext>
            </a:extLst>
          </p:cNvPr>
          <p:cNvSpPr>
            <a:spLocks noGrp="1"/>
          </p:cNvSpPr>
          <p:nvPr>
            <p:ph type="title"/>
          </p:nvPr>
        </p:nvSpPr>
        <p:spPr>
          <a:xfrm>
            <a:off x="336755" y="136525"/>
            <a:ext cx="10515600" cy="829494"/>
          </a:xfrm>
        </p:spPr>
        <p:txBody>
          <a:bodyPr/>
          <a:lstStyle/>
          <a:p>
            <a:r>
              <a:rPr lang="en-US" sz="3600" b="1" dirty="0">
                <a:solidFill>
                  <a:schemeClr val="accent1"/>
                </a:solidFill>
                <a:latin typeface="Arial Black" panose="020B0A04020102020204" pitchFamily="34" charset="0"/>
              </a:rPr>
              <a:t>Pre-Processing text</a:t>
            </a:r>
            <a:r>
              <a:rPr lang="en-US" dirty="0"/>
              <a:t> </a:t>
            </a:r>
            <a:endParaRPr lang="en-PK" dirty="0"/>
          </a:p>
        </p:txBody>
      </p:sp>
      <p:sp>
        <p:nvSpPr>
          <p:cNvPr id="6" name="TextBox 5">
            <a:extLst>
              <a:ext uri="{FF2B5EF4-FFF2-40B4-BE49-F238E27FC236}">
                <a16:creationId xmlns:a16="http://schemas.microsoft.com/office/drawing/2014/main" id="{D3BFF559-E5FA-BE5F-EFCB-23AD36373559}"/>
              </a:ext>
            </a:extLst>
          </p:cNvPr>
          <p:cNvSpPr txBox="1"/>
          <p:nvPr/>
        </p:nvSpPr>
        <p:spPr>
          <a:xfrm>
            <a:off x="668593" y="940729"/>
            <a:ext cx="6740013" cy="369332"/>
          </a:xfrm>
          <a:prstGeom prst="rect">
            <a:avLst/>
          </a:prstGeom>
          <a:noFill/>
        </p:spPr>
        <p:txBody>
          <a:bodyPr wrap="square" rtlCol="0">
            <a:spAutoFit/>
          </a:bodyPr>
          <a:lstStyle/>
          <a:p>
            <a:r>
              <a:rPr lang="en-US" dirty="0"/>
              <a:t>Generally we Pre-Process the text, and remove the stop words.</a:t>
            </a:r>
            <a:endParaRPr lang="en-PK" dirty="0"/>
          </a:p>
        </p:txBody>
      </p:sp>
      <p:pic>
        <p:nvPicPr>
          <p:cNvPr id="8" name="Picture 7">
            <a:extLst>
              <a:ext uri="{FF2B5EF4-FFF2-40B4-BE49-F238E27FC236}">
                <a16:creationId xmlns:a16="http://schemas.microsoft.com/office/drawing/2014/main" id="{11C3655A-EFB6-C140-6122-C698077B11D8}"/>
              </a:ext>
            </a:extLst>
          </p:cNvPr>
          <p:cNvPicPr>
            <a:picLocks noChangeAspect="1"/>
          </p:cNvPicPr>
          <p:nvPr/>
        </p:nvPicPr>
        <p:blipFill>
          <a:blip r:embed="rId2"/>
          <a:stretch>
            <a:fillRect/>
          </a:stretch>
        </p:blipFill>
        <p:spPr>
          <a:xfrm>
            <a:off x="336755" y="1657443"/>
            <a:ext cx="9802593" cy="4829849"/>
          </a:xfrm>
          <a:prstGeom prst="rect">
            <a:avLst/>
          </a:prstGeom>
        </p:spPr>
      </p:pic>
    </p:spTree>
    <p:extLst>
      <p:ext uri="{BB962C8B-B14F-4D97-AF65-F5344CB8AC3E}">
        <p14:creationId xmlns:p14="http://schemas.microsoft.com/office/powerpoint/2010/main" val="10219296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1BFD-7E6A-42BD-0863-9CBD584AB4CC}"/>
              </a:ext>
            </a:extLst>
          </p:cNvPr>
          <p:cNvSpPr>
            <a:spLocks noGrp="1"/>
          </p:cNvSpPr>
          <p:nvPr>
            <p:ph type="title"/>
          </p:nvPr>
        </p:nvSpPr>
        <p:spPr>
          <a:xfrm>
            <a:off x="263013" y="136525"/>
            <a:ext cx="10515600" cy="623017"/>
          </a:xfrm>
        </p:spPr>
        <p:txBody>
          <a:bodyPr>
            <a:normAutofit fontScale="90000"/>
          </a:bodyPr>
          <a:lstStyle/>
          <a:p>
            <a:r>
              <a:rPr lang="en-US" sz="3600" b="1" dirty="0">
                <a:solidFill>
                  <a:schemeClr val="accent1"/>
                </a:solidFill>
                <a:latin typeface="Arial Black" panose="020B0A04020102020204" pitchFamily="34" charset="0"/>
              </a:rPr>
              <a:t>Word</a:t>
            </a:r>
            <a:r>
              <a:rPr lang="en-US" dirty="0"/>
              <a:t>  </a:t>
            </a:r>
            <a:r>
              <a:rPr lang="en-US" sz="3600" b="1" dirty="0">
                <a:solidFill>
                  <a:schemeClr val="accent1"/>
                </a:solidFill>
                <a:latin typeface="Arial Black" panose="020B0A04020102020204" pitchFamily="34" charset="0"/>
              </a:rPr>
              <a:t>Clouds</a:t>
            </a:r>
            <a:endParaRPr lang="en-PK" sz="3600"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83CBBD53-AAFD-831C-85F6-0EB9F2D65624}"/>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E5698426-41EC-A96B-E438-8E7FE35B19B2}"/>
              </a:ext>
            </a:extLst>
          </p:cNvPr>
          <p:cNvPicPr>
            <a:picLocks noChangeAspect="1"/>
          </p:cNvPicPr>
          <p:nvPr/>
        </p:nvPicPr>
        <p:blipFill>
          <a:blip r:embed="rId2"/>
          <a:stretch>
            <a:fillRect/>
          </a:stretch>
        </p:blipFill>
        <p:spPr>
          <a:xfrm>
            <a:off x="1637071" y="1116962"/>
            <a:ext cx="9474541" cy="4912725"/>
          </a:xfrm>
          <a:prstGeom prst="rect">
            <a:avLst/>
          </a:prstGeom>
        </p:spPr>
      </p:pic>
    </p:spTree>
    <p:extLst>
      <p:ext uri="{BB962C8B-B14F-4D97-AF65-F5344CB8AC3E}">
        <p14:creationId xmlns:p14="http://schemas.microsoft.com/office/powerpoint/2010/main" val="38212428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C7E81-559D-ED1A-2025-42DA889E9449}"/>
              </a:ext>
            </a:extLst>
          </p:cNvPr>
          <p:cNvSpPr>
            <a:spLocks noGrp="1"/>
          </p:cNvSpPr>
          <p:nvPr>
            <p:ph type="title"/>
          </p:nvPr>
        </p:nvSpPr>
        <p:spPr>
          <a:xfrm>
            <a:off x="339213" y="365125"/>
            <a:ext cx="10854813" cy="1325563"/>
          </a:xfrm>
        </p:spPr>
        <p:txBody>
          <a:bodyPr/>
          <a:lstStyle/>
          <a:p>
            <a:r>
              <a:rPr lang="en-US" sz="3200" b="1" dirty="0">
                <a:solidFill>
                  <a:schemeClr val="accent1"/>
                </a:solidFill>
                <a:latin typeface="Arial Black" panose="020B0A04020102020204" pitchFamily="34" charset="0"/>
              </a:rPr>
              <a:t>Distances -------Corpus Viewer </a:t>
            </a:r>
            <a:endParaRPr lang="en-PK" sz="3200"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8856C803-F0DA-2B92-30E8-F70289E58EEF}"/>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D53E33C2-04B5-F0E3-65BA-F53DDA83054B}"/>
              </a:ext>
            </a:extLst>
          </p:cNvPr>
          <p:cNvPicPr>
            <a:picLocks noChangeAspect="1"/>
          </p:cNvPicPr>
          <p:nvPr/>
        </p:nvPicPr>
        <p:blipFill>
          <a:blip r:embed="rId2"/>
          <a:stretch>
            <a:fillRect/>
          </a:stretch>
        </p:blipFill>
        <p:spPr>
          <a:xfrm>
            <a:off x="339213" y="1666629"/>
            <a:ext cx="7830643" cy="3524742"/>
          </a:xfrm>
          <a:prstGeom prst="rect">
            <a:avLst/>
          </a:prstGeom>
        </p:spPr>
      </p:pic>
    </p:spTree>
    <p:extLst>
      <p:ext uri="{BB962C8B-B14F-4D97-AF65-F5344CB8AC3E}">
        <p14:creationId xmlns:p14="http://schemas.microsoft.com/office/powerpoint/2010/main" val="17566972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336A-1001-A69B-572C-E7E1BF38BFBA}"/>
              </a:ext>
            </a:extLst>
          </p:cNvPr>
          <p:cNvSpPr>
            <a:spLocks noGrp="1"/>
          </p:cNvSpPr>
          <p:nvPr>
            <p:ph type="title"/>
          </p:nvPr>
        </p:nvSpPr>
        <p:spPr>
          <a:xfrm>
            <a:off x="0" y="132939"/>
            <a:ext cx="10515600" cy="932733"/>
          </a:xfrm>
        </p:spPr>
        <p:txBody>
          <a:bodyPr/>
          <a:lstStyle/>
          <a:p>
            <a:r>
              <a:rPr lang="en-US" sz="4400" b="1" dirty="0">
                <a:solidFill>
                  <a:schemeClr val="accent1"/>
                </a:solidFill>
                <a:latin typeface="Arial Black" panose="020B0A04020102020204" pitchFamily="34" charset="0"/>
              </a:rPr>
              <a:t>Hierarchical Clustering</a:t>
            </a:r>
            <a:endParaRPr lang="en-PK" dirty="0"/>
          </a:p>
        </p:txBody>
      </p:sp>
      <p:sp>
        <p:nvSpPr>
          <p:cNvPr id="4" name="Footer Placeholder 3">
            <a:extLst>
              <a:ext uri="{FF2B5EF4-FFF2-40B4-BE49-F238E27FC236}">
                <a16:creationId xmlns:a16="http://schemas.microsoft.com/office/drawing/2014/main" id="{9DE58893-0CCA-AEBD-6965-28EA281E2EB8}"/>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30038989-4DC2-39AF-29AB-198E58DFD64E}"/>
              </a:ext>
            </a:extLst>
          </p:cNvPr>
          <p:cNvPicPr>
            <a:picLocks noChangeAspect="1"/>
          </p:cNvPicPr>
          <p:nvPr/>
        </p:nvPicPr>
        <p:blipFill>
          <a:blip r:embed="rId2"/>
          <a:stretch>
            <a:fillRect/>
          </a:stretch>
        </p:blipFill>
        <p:spPr>
          <a:xfrm>
            <a:off x="0" y="1083286"/>
            <a:ext cx="11710219" cy="5409590"/>
          </a:xfrm>
          <a:prstGeom prst="rect">
            <a:avLst/>
          </a:prstGeom>
        </p:spPr>
      </p:pic>
    </p:spTree>
    <p:extLst>
      <p:ext uri="{BB962C8B-B14F-4D97-AF65-F5344CB8AC3E}">
        <p14:creationId xmlns:p14="http://schemas.microsoft.com/office/powerpoint/2010/main" val="30029952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4EB3C-932A-E4AF-1AAF-637763448871}"/>
              </a:ext>
            </a:extLst>
          </p:cNvPr>
          <p:cNvSpPr>
            <a:spLocks noGrp="1"/>
          </p:cNvSpPr>
          <p:nvPr>
            <p:ph type="ftr" sz="quarter" idx="11"/>
          </p:nvPr>
        </p:nvSpPr>
        <p:spPr/>
        <p:txBody>
          <a:bodyPr/>
          <a:lstStyle/>
          <a:p>
            <a:r>
              <a:rPr lang="en-US"/>
              <a:t>Dr. Muhammad Yasir Rafiq </a:t>
            </a:r>
            <a:endParaRPr lang="en-PK"/>
          </a:p>
        </p:txBody>
      </p:sp>
      <p:sp>
        <p:nvSpPr>
          <p:cNvPr id="5" name="Title 1">
            <a:extLst>
              <a:ext uri="{FF2B5EF4-FFF2-40B4-BE49-F238E27FC236}">
                <a16:creationId xmlns:a16="http://schemas.microsoft.com/office/drawing/2014/main" id="{5B4B49DB-95F2-50EC-EEAE-31B12092104A}"/>
              </a:ext>
            </a:extLst>
          </p:cNvPr>
          <p:cNvSpPr>
            <a:spLocks noGrp="1"/>
          </p:cNvSpPr>
          <p:nvPr>
            <p:ph type="title"/>
          </p:nvPr>
        </p:nvSpPr>
        <p:spPr>
          <a:xfrm>
            <a:off x="0" y="365125"/>
            <a:ext cx="11798710" cy="696759"/>
          </a:xfrm>
        </p:spPr>
        <p:txBody>
          <a:bodyPr>
            <a:normAutofit/>
          </a:bodyPr>
          <a:lstStyle/>
          <a:p>
            <a:r>
              <a:rPr lang="en-US" sz="4000" b="1" dirty="0">
                <a:solidFill>
                  <a:schemeClr val="accent1"/>
                </a:solidFill>
                <a:latin typeface="Arial Black" panose="020B0A04020102020204" pitchFamily="34" charset="0"/>
              </a:rPr>
              <a:t>Hierarchical Clustering---Corpus Viewer </a:t>
            </a:r>
            <a:endParaRPr lang="en-PK" sz="4000" dirty="0"/>
          </a:p>
        </p:txBody>
      </p:sp>
      <p:pic>
        <p:nvPicPr>
          <p:cNvPr id="9" name="Picture 8">
            <a:extLst>
              <a:ext uri="{FF2B5EF4-FFF2-40B4-BE49-F238E27FC236}">
                <a16:creationId xmlns:a16="http://schemas.microsoft.com/office/drawing/2014/main" id="{EF4D7290-77AA-DDA0-AE0F-B1353A337BEB}"/>
              </a:ext>
            </a:extLst>
          </p:cNvPr>
          <p:cNvPicPr>
            <a:picLocks noChangeAspect="1"/>
          </p:cNvPicPr>
          <p:nvPr/>
        </p:nvPicPr>
        <p:blipFill>
          <a:blip r:embed="rId2"/>
          <a:stretch>
            <a:fillRect/>
          </a:stretch>
        </p:blipFill>
        <p:spPr>
          <a:xfrm>
            <a:off x="870155" y="953539"/>
            <a:ext cx="10098562" cy="5085675"/>
          </a:xfrm>
          <a:prstGeom prst="rect">
            <a:avLst/>
          </a:prstGeom>
        </p:spPr>
      </p:pic>
      <p:sp>
        <p:nvSpPr>
          <p:cNvPr id="10" name="TextBox 9">
            <a:extLst>
              <a:ext uri="{FF2B5EF4-FFF2-40B4-BE49-F238E27FC236}">
                <a16:creationId xmlns:a16="http://schemas.microsoft.com/office/drawing/2014/main" id="{E7C9629A-6EEA-BDB3-28B9-10540D0278E3}"/>
              </a:ext>
            </a:extLst>
          </p:cNvPr>
          <p:cNvSpPr txBox="1"/>
          <p:nvPr/>
        </p:nvSpPr>
        <p:spPr>
          <a:xfrm>
            <a:off x="1224116" y="2949677"/>
            <a:ext cx="2079523" cy="2031325"/>
          </a:xfrm>
          <a:prstGeom prst="rect">
            <a:avLst/>
          </a:prstGeom>
          <a:noFill/>
        </p:spPr>
        <p:txBody>
          <a:bodyPr wrap="square" rtlCol="0">
            <a:spAutoFit/>
          </a:bodyPr>
          <a:lstStyle/>
          <a:p>
            <a:r>
              <a:rPr lang="en-US" b="1" dirty="0"/>
              <a:t>NOTE:</a:t>
            </a:r>
            <a:br>
              <a:rPr lang="en-US" b="1" dirty="0"/>
            </a:br>
            <a:r>
              <a:rPr lang="en-US" b="1" dirty="0"/>
              <a:t>Clustering is based on Count of Words.</a:t>
            </a:r>
          </a:p>
          <a:p>
            <a:r>
              <a:rPr lang="en-US" b="1" dirty="0"/>
              <a:t>The highlighted Area shows these stories have similar words etc. </a:t>
            </a:r>
            <a:endParaRPr lang="en-PK" b="1" dirty="0"/>
          </a:p>
        </p:txBody>
      </p:sp>
    </p:spTree>
    <p:extLst>
      <p:ext uri="{BB962C8B-B14F-4D97-AF65-F5344CB8AC3E}">
        <p14:creationId xmlns:p14="http://schemas.microsoft.com/office/powerpoint/2010/main" val="29906481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1F3FD6-468D-8CFA-2591-5ECA4CFB7B75}"/>
              </a:ext>
            </a:extLst>
          </p:cNvPr>
          <p:cNvSpPr>
            <a:spLocks noGrp="1"/>
          </p:cNvSpPr>
          <p:nvPr>
            <p:ph idx="1"/>
          </p:nvPr>
        </p:nvSpPr>
        <p:spPr/>
        <p:txBody>
          <a:bodyPr/>
          <a:lstStyle/>
          <a:p>
            <a:pPr marL="0" indent="0">
              <a:buNone/>
            </a:pPr>
            <a:r>
              <a:rPr lang="en-US" dirty="0"/>
              <a:t> </a:t>
            </a:r>
          </a:p>
          <a:p>
            <a:pPr marL="0" indent="0" algn="ctr">
              <a:buNone/>
            </a:pPr>
            <a:r>
              <a:rPr lang="en-US" sz="6600" b="1" dirty="0">
                <a:solidFill>
                  <a:srgbClr val="00B0F0"/>
                </a:solidFill>
                <a:latin typeface="Arial Black" panose="020B0A04020102020204" pitchFamily="34" charset="0"/>
              </a:rPr>
              <a:t>Sentiment Analysis</a:t>
            </a:r>
            <a:endParaRPr lang="en-PK" sz="6600" b="1" dirty="0">
              <a:solidFill>
                <a:srgbClr val="00B0F0"/>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3DEF4126-BE37-5A1C-FC50-CA34F8B8C589}"/>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9062680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4CC1-3748-4BE0-945B-137919074D08}"/>
              </a:ext>
            </a:extLst>
          </p:cNvPr>
          <p:cNvSpPr>
            <a:spLocks noGrp="1"/>
          </p:cNvSpPr>
          <p:nvPr>
            <p:ph type="title"/>
          </p:nvPr>
        </p:nvSpPr>
        <p:spPr>
          <a:xfrm>
            <a:off x="292510" y="136525"/>
            <a:ext cx="10515600" cy="770501"/>
          </a:xfrm>
        </p:spPr>
        <p:txBody>
          <a:bodyPr>
            <a:normAutofit/>
          </a:bodyPr>
          <a:lstStyle/>
          <a:p>
            <a:r>
              <a:rPr lang="en-US" sz="3600" b="1" dirty="0">
                <a:solidFill>
                  <a:schemeClr val="accent2"/>
                </a:solidFill>
                <a:latin typeface="Arial Black" panose="020B0A04020102020204" pitchFamily="34" charset="0"/>
              </a:rPr>
              <a:t>Uploading of File ( Short English Tweets)</a:t>
            </a:r>
            <a:endParaRPr lang="en-PK" sz="3600" b="1" dirty="0">
              <a:solidFill>
                <a:schemeClr val="accent2"/>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A11A04D7-539E-6219-EF7E-95ECC34CE2AB}"/>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39B1686F-6AC3-5A10-DAEE-421144B63FE4}"/>
              </a:ext>
            </a:extLst>
          </p:cNvPr>
          <p:cNvPicPr>
            <a:picLocks noChangeAspect="1"/>
          </p:cNvPicPr>
          <p:nvPr/>
        </p:nvPicPr>
        <p:blipFill>
          <a:blip r:embed="rId2"/>
          <a:stretch>
            <a:fillRect/>
          </a:stretch>
        </p:blipFill>
        <p:spPr>
          <a:xfrm>
            <a:off x="0" y="2020529"/>
            <a:ext cx="6652518" cy="4335821"/>
          </a:xfrm>
          <a:prstGeom prst="rect">
            <a:avLst/>
          </a:prstGeom>
        </p:spPr>
      </p:pic>
      <p:sp>
        <p:nvSpPr>
          <p:cNvPr id="7" name="TextBox 6">
            <a:extLst>
              <a:ext uri="{FF2B5EF4-FFF2-40B4-BE49-F238E27FC236}">
                <a16:creationId xmlns:a16="http://schemas.microsoft.com/office/drawing/2014/main" id="{780001A4-A9A6-4082-DF7D-6659F55A490B}"/>
              </a:ext>
            </a:extLst>
          </p:cNvPr>
          <p:cNvSpPr txBox="1"/>
          <p:nvPr/>
        </p:nvSpPr>
        <p:spPr>
          <a:xfrm>
            <a:off x="693174" y="1194619"/>
            <a:ext cx="10250129" cy="646331"/>
          </a:xfrm>
          <a:prstGeom prst="rect">
            <a:avLst/>
          </a:prstGeom>
          <a:noFill/>
        </p:spPr>
        <p:txBody>
          <a:bodyPr wrap="square" rtlCol="0">
            <a:spAutoFit/>
          </a:bodyPr>
          <a:lstStyle/>
          <a:p>
            <a:r>
              <a:rPr lang="en-US" dirty="0"/>
              <a:t>The purpose of the Sentiment Analysis is to check whether the statement / tweet is positive, negative, neutral or combine. We have uploaded the English Short Tweet File using Corpus. </a:t>
            </a:r>
            <a:endParaRPr lang="en-PK" dirty="0"/>
          </a:p>
        </p:txBody>
      </p:sp>
      <p:pic>
        <p:nvPicPr>
          <p:cNvPr id="9" name="Picture 8">
            <a:extLst>
              <a:ext uri="{FF2B5EF4-FFF2-40B4-BE49-F238E27FC236}">
                <a16:creationId xmlns:a16="http://schemas.microsoft.com/office/drawing/2014/main" id="{BE7DAD03-3B03-5E90-442C-DB978F2DD179}"/>
              </a:ext>
            </a:extLst>
          </p:cNvPr>
          <p:cNvPicPr>
            <a:picLocks noChangeAspect="1"/>
          </p:cNvPicPr>
          <p:nvPr/>
        </p:nvPicPr>
        <p:blipFill>
          <a:blip r:embed="rId3"/>
          <a:stretch>
            <a:fillRect/>
          </a:stretch>
        </p:blipFill>
        <p:spPr>
          <a:xfrm>
            <a:off x="6865587" y="1987857"/>
            <a:ext cx="4402181" cy="3434569"/>
          </a:xfrm>
          <a:prstGeom prst="rect">
            <a:avLst/>
          </a:prstGeom>
        </p:spPr>
      </p:pic>
      <p:sp>
        <p:nvSpPr>
          <p:cNvPr id="10" name="TextBox 9">
            <a:extLst>
              <a:ext uri="{FF2B5EF4-FFF2-40B4-BE49-F238E27FC236}">
                <a16:creationId xmlns:a16="http://schemas.microsoft.com/office/drawing/2014/main" id="{07E3DFF2-FAC9-1F08-3E6B-C20D550F2687}"/>
              </a:ext>
            </a:extLst>
          </p:cNvPr>
          <p:cNvSpPr txBox="1"/>
          <p:nvPr/>
        </p:nvSpPr>
        <p:spPr>
          <a:xfrm>
            <a:off x="6865587" y="5751871"/>
            <a:ext cx="4667652" cy="646331"/>
          </a:xfrm>
          <a:prstGeom prst="rect">
            <a:avLst/>
          </a:prstGeom>
          <a:noFill/>
        </p:spPr>
        <p:txBody>
          <a:bodyPr wrap="square" rtlCol="0">
            <a:spAutoFit/>
          </a:bodyPr>
          <a:lstStyle/>
          <a:p>
            <a:r>
              <a:rPr lang="en-US" dirty="0"/>
              <a:t>For Example, the first statement is positive, while the last statement is negative. </a:t>
            </a:r>
            <a:endParaRPr lang="en-PK" dirty="0"/>
          </a:p>
        </p:txBody>
      </p:sp>
    </p:spTree>
    <p:extLst>
      <p:ext uri="{BB962C8B-B14F-4D97-AF65-F5344CB8AC3E}">
        <p14:creationId xmlns:p14="http://schemas.microsoft.com/office/powerpoint/2010/main" val="11433727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AF1B1C-5434-FF44-E832-2ABC6362D2F4}"/>
              </a:ext>
            </a:extLst>
          </p:cNvPr>
          <p:cNvSpPr>
            <a:spLocks noGrp="1"/>
          </p:cNvSpPr>
          <p:nvPr>
            <p:ph type="ftr" sz="quarter" idx="11"/>
          </p:nvPr>
        </p:nvSpPr>
        <p:spPr/>
        <p:txBody>
          <a:bodyPr/>
          <a:lstStyle/>
          <a:p>
            <a:r>
              <a:rPr lang="en-US"/>
              <a:t>Dr. Muhammad Yasir Rafiq </a:t>
            </a:r>
            <a:endParaRPr lang="en-PK"/>
          </a:p>
        </p:txBody>
      </p:sp>
      <p:sp>
        <p:nvSpPr>
          <p:cNvPr id="5" name="Title 1">
            <a:extLst>
              <a:ext uri="{FF2B5EF4-FFF2-40B4-BE49-F238E27FC236}">
                <a16:creationId xmlns:a16="http://schemas.microsoft.com/office/drawing/2014/main" id="{65EF3E73-392C-2FE1-2FBE-ABCDA90420B7}"/>
              </a:ext>
            </a:extLst>
          </p:cNvPr>
          <p:cNvSpPr>
            <a:spLocks noGrp="1"/>
          </p:cNvSpPr>
          <p:nvPr>
            <p:ph type="title"/>
          </p:nvPr>
        </p:nvSpPr>
        <p:spPr>
          <a:xfrm>
            <a:off x="280219" y="365125"/>
            <a:ext cx="11073581" cy="770501"/>
          </a:xfrm>
        </p:spPr>
        <p:txBody>
          <a:bodyPr>
            <a:normAutofit/>
          </a:bodyPr>
          <a:lstStyle/>
          <a:p>
            <a:r>
              <a:rPr lang="en-US" sz="3600" b="1" dirty="0">
                <a:solidFill>
                  <a:schemeClr val="accent2"/>
                </a:solidFill>
                <a:latin typeface="Arial Black" panose="020B0A04020102020204" pitchFamily="34" charset="0"/>
              </a:rPr>
              <a:t>Corpus Viewer of Short Tweet File</a:t>
            </a:r>
            <a:endParaRPr lang="en-PK" sz="3600" b="1" dirty="0">
              <a:solidFill>
                <a:schemeClr val="accent2"/>
              </a:solidFill>
              <a:latin typeface="Arial Black" panose="020B0A04020102020204" pitchFamily="34" charset="0"/>
            </a:endParaRPr>
          </a:p>
        </p:txBody>
      </p:sp>
      <p:pic>
        <p:nvPicPr>
          <p:cNvPr id="7" name="Picture 6">
            <a:extLst>
              <a:ext uri="{FF2B5EF4-FFF2-40B4-BE49-F238E27FC236}">
                <a16:creationId xmlns:a16="http://schemas.microsoft.com/office/drawing/2014/main" id="{AADE5D05-34B8-592F-CD89-6F54D7D09918}"/>
              </a:ext>
            </a:extLst>
          </p:cNvPr>
          <p:cNvPicPr>
            <a:picLocks noChangeAspect="1"/>
          </p:cNvPicPr>
          <p:nvPr/>
        </p:nvPicPr>
        <p:blipFill>
          <a:blip r:embed="rId2"/>
          <a:stretch>
            <a:fillRect/>
          </a:stretch>
        </p:blipFill>
        <p:spPr>
          <a:xfrm>
            <a:off x="3678710" y="1475465"/>
            <a:ext cx="7780787" cy="4541045"/>
          </a:xfrm>
          <a:prstGeom prst="rect">
            <a:avLst/>
          </a:prstGeom>
        </p:spPr>
      </p:pic>
      <p:pic>
        <p:nvPicPr>
          <p:cNvPr id="9" name="Picture 8">
            <a:extLst>
              <a:ext uri="{FF2B5EF4-FFF2-40B4-BE49-F238E27FC236}">
                <a16:creationId xmlns:a16="http://schemas.microsoft.com/office/drawing/2014/main" id="{3B8B2507-A045-18F8-1A76-301DD4B39D8C}"/>
              </a:ext>
            </a:extLst>
          </p:cNvPr>
          <p:cNvPicPr>
            <a:picLocks noChangeAspect="1"/>
          </p:cNvPicPr>
          <p:nvPr/>
        </p:nvPicPr>
        <p:blipFill>
          <a:blip r:embed="rId3"/>
          <a:stretch>
            <a:fillRect/>
          </a:stretch>
        </p:blipFill>
        <p:spPr>
          <a:xfrm>
            <a:off x="732503" y="1995351"/>
            <a:ext cx="2191056" cy="1952898"/>
          </a:xfrm>
          <a:prstGeom prst="rect">
            <a:avLst/>
          </a:prstGeom>
        </p:spPr>
      </p:pic>
    </p:spTree>
    <p:extLst>
      <p:ext uri="{BB962C8B-B14F-4D97-AF65-F5344CB8AC3E}">
        <p14:creationId xmlns:p14="http://schemas.microsoft.com/office/powerpoint/2010/main" val="3898487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D2B6B5-3591-B738-1F63-5AEA72386D19}"/>
              </a:ext>
            </a:extLst>
          </p:cNvPr>
          <p:cNvPicPr>
            <a:picLocks noChangeAspect="1"/>
          </p:cNvPicPr>
          <p:nvPr/>
        </p:nvPicPr>
        <p:blipFill>
          <a:blip r:embed="rId2"/>
          <a:stretch>
            <a:fillRect/>
          </a:stretch>
        </p:blipFill>
        <p:spPr>
          <a:xfrm>
            <a:off x="531684" y="230508"/>
            <a:ext cx="10913064" cy="5371872"/>
          </a:xfrm>
          <a:prstGeom prst="rect">
            <a:avLst/>
          </a:prstGeom>
        </p:spPr>
      </p:pic>
      <p:pic>
        <p:nvPicPr>
          <p:cNvPr id="6" name="Picture 5">
            <a:extLst>
              <a:ext uri="{FF2B5EF4-FFF2-40B4-BE49-F238E27FC236}">
                <a16:creationId xmlns:a16="http://schemas.microsoft.com/office/drawing/2014/main" id="{C5302564-A4BB-FEB2-4566-72CAD7ADCB40}"/>
              </a:ext>
            </a:extLst>
          </p:cNvPr>
          <p:cNvPicPr>
            <a:picLocks noChangeAspect="1"/>
          </p:cNvPicPr>
          <p:nvPr/>
        </p:nvPicPr>
        <p:blipFill>
          <a:blip r:embed="rId3"/>
          <a:stretch>
            <a:fillRect/>
          </a:stretch>
        </p:blipFill>
        <p:spPr>
          <a:xfrm>
            <a:off x="10508251" y="5433471"/>
            <a:ext cx="1578027" cy="1239894"/>
          </a:xfrm>
          <a:prstGeom prst="rect">
            <a:avLst/>
          </a:prstGeom>
        </p:spPr>
      </p:pic>
      <p:sp>
        <p:nvSpPr>
          <p:cNvPr id="2" name="Footer Placeholder 1">
            <a:extLst>
              <a:ext uri="{FF2B5EF4-FFF2-40B4-BE49-F238E27FC236}">
                <a16:creationId xmlns:a16="http://schemas.microsoft.com/office/drawing/2014/main" id="{32FBC3C1-017F-1D91-86D8-23A8E6496274}"/>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427011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7DC7-75F3-EB7B-7173-F0BDE3B52AFD}"/>
              </a:ext>
            </a:extLst>
          </p:cNvPr>
          <p:cNvSpPr>
            <a:spLocks noGrp="1"/>
          </p:cNvSpPr>
          <p:nvPr>
            <p:ph type="title"/>
          </p:nvPr>
        </p:nvSpPr>
        <p:spPr>
          <a:xfrm>
            <a:off x="838200" y="365125"/>
            <a:ext cx="10515600" cy="490281"/>
          </a:xfrm>
        </p:spPr>
        <p:txBody>
          <a:bodyPr>
            <a:normAutofit fontScale="90000"/>
          </a:bodyPr>
          <a:lstStyle/>
          <a:p>
            <a:r>
              <a:rPr lang="en-US" sz="3600" b="1" dirty="0">
                <a:solidFill>
                  <a:schemeClr val="accent2"/>
                </a:solidFill>
                <a:latin typeface="Arial Black" panose="020B0A04020102020204" pitchFamily="34" charset="0"/>
              </a:rPr>
              <a:t>Sentiment</a:t>
            </a:r>
            <a:r>
              <a:rPr lang="en-US" dirty="0"/>
              <a:t> </a:t>
            </a:r>
            <a:r>
              <a:rPr lang="en-US" sz="3600" b="1" dirty="0">
                <a:solidFill>
                  <a:schemeClr val="accent2"/>
                </a:solidFill>
                <a:latin typeface="Arial Black" panose="020B0A04020102020204" pitchFamily="34" charset="0"/>
              </a:rPr>
              <a:t>Analysis</a:t>
            </a:r>
            <a:endParaRPr lang="en-PK" sz="3600" b="1" dirty="0">
              <a:solidFill>
                <a:schemeClr val="accent2"/>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258EA855-4F57-9EDC-29D3-5B1442D4A291}"/>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4E9048CA-B19D-C3FC-F7B4-37A382D962B7}"/>
              </a:ext>
            </a:extLst>
          </p:cNvPr>
          <p:cNvPicPr>
            <a:picLocks noChangeAspect="1"/>
          </p:cNvPicPr>
          <p:nvPr/>
        </p:nvPicPr>
        <p:blipFill>
          <a:blip r:embed="rId2"/>
          <a:stretch>
            <a:fillRect/>
          </a:stretch>
        </p:blipFill>
        <p:spPr>
          <a:xfrm>
            <a:off x="1032387" y="1179871"/>
            <a:ext cx="9512710" cy="4984955"/>
          </a:xfrm>
          <a:prstGeom prst="rect">
            <a:avLst/>
          </a:prstGeom>
        </p:spPr>
      </p:pic>
    </p:spTree>
    <p:extLst>
      <p:ext uri="{BB962C8B-B14F-4D97-AF65-F5344CB8AC3E}">
        <p14:creationId xmlns:p14="http://schemas.microsoft.com/office/powerpoint/2010/main" val="24012006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CE0F-014F-05FF-05F3-0CBB561A33CA}"/>
              </a:ext>
            </a:extLst>
          </p:cNvPr>
          <p:cNvSpPr>
            <a:spLocks noGrp="1"/>
          </p:cNvSpPr>
          <p:nvPr>
            <p:ph type="title"/>
          </p:nvPr>
        </p:nvSpPr>
        <p:spPr>
          <a:xfrm>
            <a:off x="103239" y="365126"/>
            <a:ext cx="11250561" cy="755752"/>
          </a:xfrm>
        </p:spPr>
        <p:txBody>
          <a:bodyPr>
            <a:normAutofit fontScale="90000"/>
          </a:bodyPr>
          <a:lstStyle/>
          <a:p>
            <a:pPr algn="ctr"/>
            <a:r>
              <a:rPr lang="en-US" sz="3200" b="1" dirty="0">
                <a:solidFill>
                  <a:schemeClr val="accent2"/>
                </a:solidFill>
                <a:latin typeface="Arial Black" panose="020B0A04020102020204" pitchFamily="34" charset="0"/>
              </a:rPr>
              <a:t>Identification of Positive, Negative, Neutral and Compound Scores</a:t>
            </a:r>
            <a:endParaRPr lang="en-PK" sz="3200" b="1" dirty="0">
              <a:solidFill>
                <a:schemeClr val="accent2"/>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34B450F9-BCB3-9041-D571-17E60E88F01D}"/>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A88AE5F9-E4B7-CF01-4C29-1A01E08BCC6D}"/>
              </a:ext>
            </a:extLst>
          </p:cNvPr>
          <p:cNvPicPr>
            <a:picLocks noChangeAspect="1"/>
          </p:cNvPicPr>
          <p:nvPr/>
        </p:nvPicPr>
        <p:blipFill>
          <a:blip r:embed="rId2"/>
          <a:stretch>
            <a:fillRect/>
          </a:stretch>
        </p:blipFill>
        <p:spPr>
          <a:xfrm>
            <a:off x="450324" y="4422505"/>
            <a:ext cx="3858163" cy="1933845"/>
          </a:xfrm>
          <a:prstGeom prst="rect">
            <a:avLst/>
          </a:prstGeom>
        </p:spPr>
      </p:pic>
      <p:pic>
        <p:nvPicPr>
          <p:cNvPr id="10" name="Picture 9">
            <a:extLst>
              <a:ext uri="{FF2B5EF4-FFF2-40B4-BE49-F238E27FC236}">
                <a16:creationId xmlns:a16="http://schemas.microsoft.com/office/drawing/2014/main" id="{4893C97E-70F2-384D-E985-A9DE7DD04905}"/>
              </a:ext>
            </a:extLst>
          </p:cNvPr>
          <p:cNvPicPr>
            <a:picLocks noChangeAspect="1"/>
          </p:cNvPicPr>
          <p:nvPr/>
        </p:nvPicPr>
        <p:blipFill>
          <a:blip r:embed="rId3"/>
          <a:stretch>
            <a:fillRect/>
          </a:stretch>
        </p:blipFill>
        <p:spPr>
          <a:xfrm>
            <a:off x="1957664" y="1418587"/>
            <a:ext cx="9250066" cy="2638793"/>
          </a:xfrm>
          <a:prstGeom prst="rect">
            <a:avLst/>
          </a:prstGeom>
        </p:spPr>
      </p:pic>
    </p:spTree>
    <p:extLst>
      <p:ext uri="{BB962C8B-B14F-4D97-AF65-F5344CB8AC3E}">
        <p14:creationId xmlns:p14="http://schemas.microsoft.com/office/powerpoint/2010/main" val="6009118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500F8-AA9F-008A-4CD9-772D2F8948E4}"/>
              </a:ext>
            </a:extLst>
          </p:cNvPr>
          <p:cNvSpPr>
            <a:spLocks noGrp="1"/>
          </p:cNvSpPr>
          <p:nvPr>
            <p:ph type="title"/>
          </p:nvPr>
        </p:nvSpPr>
        <p:spPr>
          <a:xfrm>
            <a:off x="381000" y="136525"/>
            <a:ext cx="10515600" cy="873740"/>
          </a:xfrm>
        </p:spPr>
        <p:txBody>
          <a:bodyPr/>
          <a:lstStyle/>
          <a:p>
            <a:r>
              <a:rPr lang="en-US" sz="3200" b="1" dirty="0">
                <a:solidFill>
                  <a:schemeClr val="accent2"/>
                </a:solidFill>
                <a:latin typeface="Arial Black" panose="020B0A04020102020204" pitchFamily="34" charset="0"/>
              </a:rPr>
              <a:t>Corpus</a:t>
            </a:r>
            <a:r>
              <a:rPr lang="en-US" dirty="0"/>
              <a:t> </a:t>
            </a:r>
            <a:r>
              <a:rPr lang="en-US" sz="3200" b="1" dirty="0">
                <a:solidFill>
                  <a:schemeClr val="accent2"/>
                </a:solidFill>
                <a:latin typeface="Arial Black" panose="020B0A04020102020204" pitchFamily="34" charset="0"/>
              </a:rPr>
              <a:t>Viewer</a:t>
            </a:r>
            <a:r>
              <a:rPr lang="en-US" dirty="0"/>
              <a:t> </a:t>
            </a:r>
            <a:r>
              <a:rPr lang="en-US" sz="3200" b="1" dirty="0">
                <a:solidFill>
                  <a:schemeClr val="accent2"/>
                </a:solidFill>
                <a:latin typeface="Arial Black" panose="020B0A04020102020204" pitchFamily="34" charset="0"/>
              </a:rPr>
              <a:t>of Sentiment Analysis</a:t>
            </a:r>
            <a:endParaRPr lang="en-PK" sz="3200" b="1" dirty="0">
              <a:solidFill>
                <a:schemeClr val="accent2"/>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8D0E7856-BFDD-424E-AF8C-50370CA1992F}"/>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304AA65B-9A43-278B-F699-03B144D30DCA}"/>
              </a:ext>
            </a:extLst>
          </p:cNvPr>
          <p:cNvPicPr>
            <a:picLocks noChangeAspect="1"/>
          </p:cNvPicPr>
          <p:nvPr/>
        </p:nvPicPr>
        <p:blipFill>
          <a:blip r:embed="rId2"/>
          <a:stretch>
            <a:fillRect/>
          </a:stretch>
        </p:blipFill>
        <p:spPr>
          <a:xfrm>
            <a:off x="4038600" y="1171546"/>
            <a:ext cx="8111500" cy="4373848"/>
          </a:xfrm>
          <a:prstGeom prst="rect">
            <a:avLst/>
          </a:prstGeom>
        </p:spPr>
      </p:pic>
      <p:pic>
        <p:nvPicPr>
          <p:cNvPr id="8" name="Picture 7">
            <a:extLst>
              <a:ext uri="{FF2B5EF4-FFF2-40B4-BE49-F238E27FC236}">
                <a16:creationId xmlns:a16="http://schemas.microsoft.com/office/drawing/2014/main" id="{AF9FF38D-7BCA-B23F-82EA-F8C37BF90519}"/>
              </a:ext>
            </a:extLst>
          </p:cNvPr>
          <p:cNvPicPr>
            <a:picLocks noChangeAspect="1"/>
          </p:cNvPicPr>
          <p:nvPr/>
        </p:nvPicPr>
        <p:blipFill>
          <a:blip r:embed="rId3"/>
          <a:stretch>
            <a:fillRect/>
          </a:stretch>
        </p:blipFill>
        <p:spPr>
          <a:xfrm>
            <a:off x="168205" y="1096151"/>
            <a:ext cx="3840953" cy="2332849"/>
          </a:xfrm>
          <a:prstGeom prst="rect">
            <a:avLst/>
          </a:prstGeom>
        </p:spPr>
      </p:pic>
    </p:spTree>
    <p:extLst>
      <p:ext uri="{BB962C8B-B14F-4D97-AF65-F5344CB8AC3E}">
        <p14:creationId xmlns:p14="http://schemas.microsoft.com/office/powerpoint/2010/main" val="26359140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64F9E-6E24-F9DF-6043-D19A2B999484}"/>
              </a:ext>
            </a:extLst>
          </p:cNvPr>
          <p:cNvSpPr>
            <a:spLocks noGrp="1"/>
          </p:cNvSpPr>
          <p:nvPr>
            <p:ph idx="1"/>
          </p:nvPr>
        </p:nvSpPr>
        <p:spPr>
          <a:xfrm>
            <a:off x="838200" y="2371316"/>
            <a:ext cx="10515600" cy="4351338"/>
          </a:xfrm>
        </p:spPr>
        <p:txBody>
          <a:bodyPr>
            <a:normAutofit/>
          </a:bodyPr>
          <a:lstStyle/>
          <a:p>
            <a:pPr marL="0" indent="0" algn="ctr">
              <a:buNone/>
            </a:pPr>
            <a:r>
              <a:rPr lang="en-US" sz="4000" b="1" dirty="0">
                <a:solidFill>
                  <a:srgbClr val="FF0000"/>
                </a:solidFill>
                <a:latin typeface="Arial Black" panose="020B0A04020102020204" pitchFamily="34" charset="0"/>
              </a:rPr>
              <a:t>Image Processing through Orange </a:t>
            </a:r>
            <a:endParaRPr lang="en-PK" sz="4000" b="1" dirty="0">
              <a:solidFill>
                <a:srgbClr val="FF0000"/>
              </a:solidFill>
              <a:latin typeface="Arial Black" panose="020B0A04020102020204" pitchFamily="34" charset="0"/>
            </a:endParaRPr>
          </a:p>
        </p:txBody>
      </p:sp>
      <p:sp>
        <p:nvSpPr>
          <p:cNvPr id="2" name="Footer Placeholder 1">
            <a:extLst>
              <a:ext uri="{FF2B5EF4-FFF2-40B4-BE49-F238E27FC236}">
                <a16:creationId xmlns:a16="http://schemas.microsoft.com/office/drawing/2014/main" id="{EB6A5D92-9581-DD6A-724B-43AF0DA7D9E2}"/>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7401915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42E46C-F5E3-98DF-5AA6-91A879F1D5A6}"/>
              </a:ext>
            </a:extLst>
          </p:cNvPr>
          <p:cNvPicPr>
            <a:picLocks noChangeAspect="1"/>
          </p:cNvPicPr>
          <p:nvPr/>
        </p:nvPicPr>
        <p:blipFill>
          <a:blip r:embed="rId2"/>
          <a:stretch>
            <a:fillRect/>
          </a:stretch>
        </p:blipFill>
        <p:spPr>
          <a:xfrm>
            <a:off x="884903" y="353960"/>
            <a:ext cx="9896167" cy="6209960"/>
          </a:xfrm>
          <a:prstGeom prst="rect">
            <a:avLst/>
          </a:prstGeom>
        </p:spPr>
      </p:pic>
      <p:sp>
        <p:nvSpPr>
          <p:cNvPr id="2" name="Footer Placeholder 1">
            <a:extLst>
              <a:ext uri="{FF2B5EF4-FFF2-40B4-BE49-F238E27FC236}">
                <a16:creationId xmlns:a16="http://schemas.microsoft.com/office/drawing/2014/main" id="{6301B522-009C-FE8C-F824-23305F24DB44}"/>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3022121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687AA5-17EB-5A9B-6F63-D81C749AB61A}"/>
              </a:ext>
            </a:extLst>
          </p:cNvPr>
          <p:cNvPicPr>
            <a:picLocks noChangeAspect="1"/>
          </p:cNvPicPr>
          <p:nvPr/>
        </p:nvPicPr>
        <p:blipFill>
          <a:blip r:embed="rId2"/>
          <a:stretch>
            <a:fillRect/>
          </a:stretch>
        </p:blipFill>
        <p:spPr>
          <a:xfrm>
            <a:off x="840658" y="434448"/>
            <a:ext cx="10250129" cy="5840638"/>
          </a:xfrm>
          <a:prstGeom prst="rect">
            <a:avLst/>
          </a:prstGeom>
        </p:spPr>
      </p:pic>
      <p:sp>
        <p:nvSpPr>
          <p:cNvPr id="2" name="Footer Placeholder 1">
            <a:extLst>
              <a:ext uri="{FF2B5EF4-FFF2-40B4-BE49-F238E27FC236}">
                <a16:creationId xmlns:a16="http://schemas.microsoft.com/office/drawing/2014/main" id="{A3A2BB81-B37F-F214-D225-AA67862E7D1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1541002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34982D-B4AF-3648-AA64-B8BEE1725FF5}"/>
              </a:ext>
            </a:extLst>
          </p:cNvPr>
          <p:cNvPicPr>
            <a:picLocks noChangeAspect="1"/>
          </p:cNvPicPr>
          <p:nvPr/>
        </p:nvPicPr>
        <p:blipFill>
          <a:blip r:embed="rId2"/>
          <a:stretch>
            <a:fillRect/>
          </a:stretch>
        </p:blipFill>
        <p:spPr>
          <a:xfrm>
            <a:off x="1428135" y="442451"/>
            <a:ext cx="9335729" cy="5748852"/>
          </a:xfrm>
          <a:prstGeom prst="rect">
            <a:avLst/>
          </a:prstGeom>
        </p:spPr>
      </p:pic>
      <p:sp>
        <p:nvSpPr>
          <p:cNvPr id="2" name="Footer Placeholder 1">
            <a:extLst>
              <a:ext uri="{FF2B5EF4-FFF2-40B4-BE49-F238E27FC236}">
                <a16:creationId xmlns:a16="http://schemas.microsoft.com/office/drawing/2014/main" id="{6BDE1FF8-C42C-7952-85B4-BE58DEAC892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1089303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919D1B-F1FF-59AC-625D-B9F515F2ED36}"/>
              </a:ext>
            </a:extLst>
          </p:cNvPr>
          <p:cNvPicPr>
            <a:picLocks noChangeAspect="1"/>
          </p:cNvPicPr>
          <p:nvPr/>
        </p:nvPicPr>
        <p:blipFill>
          <a:blip r:embed="rId2"/>
          <a:stretch>
            <a:fillRect/>
          </a:stretch>
        </p:blipFill>
        <p:spPr>
          <a:xfrm>
            <a:off x="914399" y="220851"/>
            <a:ext cx="9630697" cy="6135704"/>
          </a:xfrm>
          <a:prstGeom prst="rect">
            <a:avLst/>
          </a:prstGeom>
        </p:spPr>
      </p:pic>
      <p:sp>
        <p:nvSpPr>
          <p:cNvPr id="2" name="Footer Placeholder 1">
            <a:extLst>
              <a:ext uri="{FF2B5EF4-FFF2-40B4-BE49-F238E27FC236}">
                <a16:creationId xmlns:a16="http://schemas.microsoft.com/office/drawing/2014/main" id="{5BC65EC0-AFC8-80C8-E42E-C1550AF38781}"/>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8557365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CA036A-7769-7B1E-9FDA-5CBB2EEE7FC6}"/>
              </a:ext>
            </a:extLst>
          </p:cNvPr>
          <p:cNvPicPr>
            <a:picLocks noChangeAspect="1"/>
          </p:cNvPicPr>
          <p:nvPr/>
        </p:nvPicPr>
        <p:blipFill>
          <a:blip r:embed="rId2"/>
          <a:stretch>
            <a:fillRect/>
          </a:stretch>
        </p:blipFill>
        <p:spPr>
          <a:xfrm>
            <a:off x="943897" y="193115"/>
            <a:ext cx="9689690" cy="6089698"/>
          </a:xfrm>
          <a:prstGeom prst="rect">
            <a:avLst/>
          </a:prstGeom>
        </p:spPr>
      </p:pic>
      <p:sp>
        <p:nvSpPr>
          <p:cNvPr id="2" name="Footer Placeholder 1">
            <a:extLst>
              <a:ext uri="{FF2B5EF4-FFF2-40B4-BE49-F238E27FC236}">
                <a16:creationId xmlns:a16="http://schemas.microsoft.com/office/drawing/2014/main" id="{B82F4BFE-1183-E69B-1E4B-32D9DEC6A3BB}"/>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0726579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FB9319-4A7E-4796-7D72-1D8778270961}"/>
              </a:ext>
            </a:extLst>
          </p:cNvPr>
          <p:cNvPicPr>
            <a:picLocks noChangeAspect="1"/>
          </p:cNvPicPr>
          <p:nvPr/>
        </p:nvPicPr>
        <p:blipFill>
          <a:blip r:embed="rId2"/>
          <a:stretch>
            <a:fillRect/>
          </a:stretch>
        </p:blipFill>
        <p:spPr>
          <a:xfrm>
            <a:off x="952848" y="560439"/>
            <a:ext cx="9444765" cy="5912857"/>
          </a:xfrm>
          <a:prstGeom prst="rect">
            <a:avLst/>
          </a:prstGeom>
        </p:spPr>
      </p:pic>
      <p:sp>
        <p:nvSpPr>
          <p:cNvPr id="2" name="Footer Placeholder 1">
            <a:extLst>
              <a:ext uri="{FF2B5EF4-FFF2-40B4-BE49-F238E27FC236}">
                <a16:creationId xmlns:a16="http://schemas.microsoft.com/office/drawing/2014/main" id="{036D60CB-9CA2-9E16-8AEA-D2FC8A7B27D2}"/>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568773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5EE56D-8383-D412-9A7F-526B0A1871C8}"/>
              </a:ext>
            </a:extLst>
          </p:cNvPr>
          <p:cNvPicPr>
            <a:picLocks noChangeAspect="1"/>
          </p:cNvPicPr>
          <p:nvPr/>
        </p:nvPicPr>
        <p:blipFill>
          <a:blip r:embed="rId2"/>
          <a:stretch>
            <a:fillRect/>
          </a:stretch>
        </p:blipFill>
        <p:spPr>
          <a:xfrm>
            <a:off x="1578077" y="273886"/>
            <a:ext cx="8745794" cy="5979429"/>
          </a:xfrm>
          <a:prstGeom prst="rect">
            <a:avLst/>
          </a:prstGeom>
        </p:spPr>
      </p:pic>
      <p:sp>
        <p:nvSpPr>
          <p:cNvPr id="2" name="Footer Placeholder 1">
            <a:extLst>
              <a:ext uri="{FF2B5EF4-FFF2-40B4-BE49-F238E27FC236}">
                <a16:creationId xmlns:a16="http://schemas.microsoft.com/office/drawing/2014/main" id="{DD742BF6-09D2-2D97-40C2-0C78663A7D88}"/>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5715767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6C766-B4C3-8200-309B-467605CF8DAE}"/>
              </a:ext>
            </a:extLst>
          </p:cNvPr>
          <p:cNvPicPr>
            <a:picLocks noChangeAspect="1"/>
          </p:cNvPicPr>
          <p:nvPr/>
        </p:nvPicPr>
        <p:blipFill>
          <a:blip r:embed="rId2"/>
          <a:stretch>
            <a:fillRect/>
          </a:stretch>
        </p:blipFill>
        <p:spPr>
          <a:xfrm>
            <a:off x="850006" y="442452"/>
            <a:ext cx="10712729" cy="5678129"/>
          </a:xfrm>
          <a:prstGeom prst="rect">
            <a:avLst/>
          </a:prstGeom>
        </p:spPr>
      </p:pic>
      <p:sp>
        <p:nvSpPr>
          <p:cNvPr id="2" name="Footer Placeholder 1">
            <a:extLst>
              <a:ext uri="{FF2B5EF4-FFF2-40B4-BE49-F238E27FC236}">
                <a16:creationId xmlns:a16="http://schemas.microsoft.com/office/drawing/2014/main" id="{585660EA-ED58-4D5B-FDF0-964994324F61}"/>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7857612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5825C6-C8D9-D1E5-AB9A-16EF0C270CAA}"/>
              </a:ext>
            </a:extLst>
          </p:cNvPr>
          <p:cNvPicPr>
            <a:picLocks noChangeAspect="1"/>
          </p:cNvPicPr>
          <p:nvPr/>
        </p:nvPicPr>
        <p:blipFill>
          <a:blip r:embed="rId2"/>
          <a:stretch>
            <a:fillRect/>
          </a:stretch>
        </p:blipFill>
        <p:spPr>
          <a:xfrm>
            <a:off x="1371600" y="496968"/>
            <a:ext cx="8996516" cy="5955987"/>
          </a:xfrm>
          <a:prstGeom prst="rect">
            <a:avLst/>
          </a:prstGeom>
        </p:spPr>
      </p:pic>
      <p:sp>
        <p:nvSpPr>
          <p:cNvPr id="2" name="Footer Placeholder 1">
            <a:extLst>
              <a:ext uri="{FF2B5EF4-FFF2-40B4-BE49-F238E27FC236}">
                <a16:creationId xmlns:a16="http://schemas.microsoft.com/office/drawing/2014/main" id="{7492ECAB-9C16-BC76-A8EB-4668110E1BE4}"/>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1310318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9B1272-29EF-D1DD-9CF6-6B4F0A7344FB}"/>
              </a:ext>
            </a:extLst>
          </p:cNvPr>
          <p:cNvPicPr>
            <a:picLocks noChangeAspect="1"/>
          </p:cNvPicPr>
          <p:nvPr/>
        </p:nvPicPr>
        <p:blipFill>
          <a:blip r:embed="rId2"/>
          <a:stretch>
            <a:fillRect/>
          </a:stretch>
        </p:blipFill>
        <p:spPr>
          <a:xfrm>
            <a:off x="619432" y="689140"/>
            <a:ext cx="10766323" cy="5947634"/>
          </a:xfrm>
          <a:prstGeom prst="rect">
            <a:avLst/>
          </a:prstGeom>
        </p:spPr>
      </p:pic>
      <p:sp>
        <p:nvSpPr>
          <p:cNvPr id="2" name="Footer Placeholder 1">
            <a:extLst>
              <a:ext uri="{FF2B5EF4-FFF2-40B4-BE49-F238E27FC236}">
                <a16:creationId xmlns:a16="http://schemas.microsoft.com/office/drawing/2014/main" id="{085693AC-3ADB-2FA0-136B-DC38F2917E8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2670855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42DA97-A1B0-97A1-E872-B2203D5AB374}"/>
              </a:ext>
            </a:extLst>
          </p:cNvPr>
          <p:cNvPicPr>
            <a:picLocks noChangeAspect="1"/>
          </p:cNvPicPr>
          <p:nvPr/>
        </p:nvPicPr>
        <p:blipFill>
          <a:blip r:embed="rId2"/>
          <a:stretch>
            <a:fillRect/>
          </a:stretch>
        </p:blipFill>
        <p:spPr>
          <a:xfrm>
            <a:off x="990915" y="442452"/>
            <a:ext cx="10026130" cy="5933340"/>
          </a:xfrm>
          <a:prstGeom prst="rect">
            <a:avLst/>
          </a:prstGeom>
        </p:spPr>
      </p:pic>
      <p:sp>
        <p:nvSpPr>
          <p:cNvPr id="2" name="Footer Placeholder 1">
            <a:extLst>
              <a:ext uri="{FF2B5EF4-FFF2-40B4-BE49-F238E27FC236}">
                <a16:creationId xmlns:a16="http://schemas.microsoft.com/office/drawing/2014/main" id="{91598E2C-7AD0-F90C-619E-51F092CF87ED}"/>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42224144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395B4F-D050-081C-EF43-34E6D46A2616}"/>
              </a:ext>
            </a:extLst>
          </p:cNvPr>
          <p:cNvPicPr>
            <a:picLocks noChangeAspect="1"/>
          </p:cNvPicPr>
          <p:nvPr/>
        </p:nvPicPr>
        <p:blipFill>
          <a:blip r:embed="rId2"/>
          <a:stretch>
            <a:fillRect/>
          </a:stretch>
        </p:blipFill>
        <p:spPr>
          <a:xfrm>
            <a:off x="410496" y="99242"/>
            <a:ext cx="11371007" cy="6659516"/>
          </a:xfrm>
          <a:prstGeom prst="rect">
            <a:avLst/>
          </a:prstGeom>
        </p:spPr>
      </p:pic>
      <p:sp>
        <p:nvSpPr>
          <p:cNvPr id="2" name="Footer Placeholder 1">
            <a:extLst>
              <a:ext uri="{FF2B5EF4-FFF2-40B4-BE49-F238E27FC236}">
                <a16:creationId xmlns:a16="http://schemas.microsoft.com/office/drawing/2014/main" id="{4290B11C-47A5-A6B6-87C8-921BE51E80EB}"/>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3509160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24F421-7F64-F075-8E4A-F776AC244984}"/>
              </a:ext>
            </a:extLst>
          </p:cNvPr>
          <p:cNvPicPr>
            <a:picLocks noChangeAspect="1"/>
          </p:cNvPicPr>
          <p:nvPr/>
        </p:nvPicPr>
        <p:blipFill>
          <a:blip r:embed="rId2"/>
          <a:stretch>
            <a:fillRect/>
          </a:stretch>
        </p:blipFill>
        <p:spPr>
          <a:xfrm>
            <a:off x="212141" y="589935"/>
            <a:ext cx="11798284" cy="5692878"/>
          </a:xfrm>
          <a:prstGeom prst="rect">
            <a:avLst/>
          </a:prstGeom>
        </p:spPr>
      </p:pic>
      <p:sp>
        <p:nvSpPr>
          <p:cNvPr id="2" name="Footer Placeholder 1">
            <a:extLst>
              <a:ext uri="{FF2B5EF4-FFF2-40B4-BE49-F238E27FC236}">
                <a16:creationId xmlns:a16="http://schemas.microsoft.com/office/drawing/2014/main" id="{FFB081C1-1C83-606F-63A6-D36ABD181303}"/>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2814772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E671A-D5EA-1E9A-36E5-3D772E9A73F5}"/>
              </a:ext>
            </a:extLst>
          </p:cNvPr>
          <p:cNvPicPr>
            <a:picLocks noChangeAspect="1"/>
          </p:cNvPicPr>
          <p:nvPr/>
        </p:nvPicPr>
        <p:blipFill>
          <a:blip r:embed="rId2"/>
          <a:stretch>
            <a:fillRect/>
          </a:stretch>
        </p:blipFill>
        <p:spPr>
          <a:xfrm>
            <a:off x="678426" y="237155"/>
            <a:ext cx="10235379" cy="5711559"/>
          </a:xfrm>
          <a:prstGeom prst="rect">
            <a:avLst/>
          </a:prstGeom>
        </p:spPr>
      </p:pic>
      <p:sp>
        <p:nvSpPr>
          <p:cNvPr id="2" name="Footer Placeholder 1">
            <a:extLst>
              <a:ext uri="{FF2B5EF4-FFF2-40B4-BE49-F238E27FC236}">
                <a16:creationId xmlns:a16="http://schemas.microsoft.com/office/drawing/2014/main" id="{689E0E2F-D4A4-8E0B-16CB-EF45B5490073}"/>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355434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5ABBA6-9302-AE4F-4F6D-2F2A591D1C52}"/>
              </a:ext>
            </a:extLst>
          </p:cNvPr>
          <p:cNvPicPr>
            <a:picLocks noChangeAspect="1"/>
          </p:cNvPicPr>
          <p:nvPr/>
        </p:nvPicPr>
        <p:blipFill>
          <a:blip r:embed="rId3"/>
          <a:stretch>
            <a:fillRect/>
          </a:stretch>
        </p:blipFill>
        <p:spPr>
          <a:xfrm>
            <a:off x="656466" y="870156"/>
            <a:ext cx="10317048" cy="3790334"/>
          </a:xfrm>
          <a:prstGeom prst="rect">
            <a:avLst/>
          </a:prstGeom>
        </p:spPr>
      </p:pic>
      <p:sp>
        <p:nvSpPr>
          <p:cNvPr id="6" name="TextBox 5">
            <a:extLst>
              <a:ext uri="{FF2B5EF4-FFF2-40B4-BE49-F238E27FC236}">
                <a16:creationId xmlns:a16="http://schemas.microsoft.com/office/drawing/2014/main" id="{CBC9BB63-974E-CA9C-3FC6-B29F4BF2ADBA}"/>
              </a:ext>
            </a:extLst>
          </p:cNvPr>
          <p:cNvSpPr txBox="1"/>
          <p:nvPr/>
        </p:nvSpPr>
        <p:spPr>
          <a:xfrm>
            <a:off x="4513006" y="4660490"/>
            <a:ext cx="4940710" cy="369332"/>
          </a:xfrm>
          <a:prstGeom prst="rect">
            <a:avLst/>
          </a:prstGeom>
          <a:noFill/>
        </p:spPr>
        <p:txBody>
          <a:bodyPr wrap="square" rtlCol="0">
            <a:spAutoFit/>
          </a:bodyPr>
          <a:lstStyle/>
          <a:p>
            <a:r>
              <a:rPr lang="en-US" dirty="0"/>
              <a:t>We got 2048 rows. </a:t>
            </a:r>
            <a:endParaRPr lang="en-PK" dirty="0"/>
          </a:p>
        </p:txBody>
      </p:sp>
      <p:sp>
        <p:nvSpPr>
          <p:cNvPr id="2" name="Footer Placeholder 1">
            <a:extLst>
              <a:ext uri="{FF2B5EF4-FFF2-40B4-BE49-F238E27FC236}">
                <a16:creationId xmlns:a16="http://schemas.microsoft.com/office/drawing/2014/main" id="{655B5EA7-34AB-8994-DB43-6C9CDA0C8820}"/>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1895495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F04DDF-48B4-E276-EB56-50F4DDCC9637}"/>
              </a:ext>
            </a:extLst>
          </p:cNvPr>
          <p:cNvPicPr>
            <a:picLocks noChangeAspect="1"/>
          </p:cNvPicPr>
          <p:nvPr/>
        </p:nvPicPr>
        <p:blipFill>
          <a:blip r:embed="rId2"/>
          <a:stretch>
            <a:fillRect/>
          </a:stretch>
        </p:blipFill>
        <p:spPr>
          <a:xfrm>
            <a:off x="604684" y="663677"/>
            <a:ext cx="10132142" cy="5778488"/>
          </a:xfrm>
          <a:prstGeom prst="rect">
            <a:avLst/>
          </a:prstGeom>
        </p:spPr>
      </p:pic>
      <p:sp>
        <p:nvSpPr>
          <p:cNvPr id="2" name="Footer Placeholder 1">
            <a:extLst>
              <a:ext uri="{FF2B5EF4-FFF2-40B4-BE49-F238E27FC236}">
                <a16:creationId xmlns:a16="http://schemas.microsoft.com/office/drawing/2014/main" id="{01F48E9E-6CCC-3025-C9AE-A02A6C348799}"/>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1251277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11B36D-894A-39CE-77C3-336F45261B79}"/>
              </a:ext>
            </a:extLst>
          </p:cNvPr>
          <p:cNvPicPr>
            <a:picLocks noChangeAspect="1"/>
          </p:cNvPicPr>
          <p:nvPr/>
        </p:nvPicPr>
        <p:blipFill>
          <a:blip r:embed="rId2"/>
          <a:stretch>
            <a:fillRect/>
          </a:stretch>
        </p:blipFill>
        <p:spPr>
          <a:xfrm>
            <a:off x="766917" y="598996"/>
            <a:ext cx="9851922" cy="5660007"/>
          </a:xfrm>
          <a:prstGeom prst="rect">
            <a:avLst/>
          </a:prstGeom>
        </p:spPr>
      </p:pic>
      <p:sp>
        <p:nvSpPr>
          <p:cNvPr id="2" name="Footer Placeholder 1">
            <a:extLst>
              <a:ext uri="{FF2B5EF4-FFF2-40B4-BE49-F238E27FC236}">
                <a16:creationId xmlns:a16="http://schemas.microsoft.com/office/drawing/2014/main" id="{F3728E76-F878-88C5-EB83-6FA6AA9C3D2C}"/>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735398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352D16-F44D-4FEC-C915-CEAB083B2614}"/>
              </a:ext>
            </a:extLst>
          </p:cNvPr>
          <p:cNvPicPr>
            <a:picLocks noChangeAspect="1"/>
          </p:cNvPicPr>
          <p:nvPr/>
        </p:nvPicPr>
        <p:blipFill>
          <a:blip r:embed="rId2"/>
          <a:stretch>
            <a:fillRect/>
          </a:stretch>
        </p:blipFill>
        <p:spPr>
          <a:xfrm>
            <a:off x="707924" y="309715"/>
            <a:ext cx="10471354" cy="6371303"/>
          </a:xfrm>
          <a:prstGeom prst="rect">
            <a:avLst/>
          </a:prstGeom>
        </p:spPr>
      </p:pic>
      <p:sp>
        <p:nvSpPr>
          <p:cNvPr id="2" name="Footer Placeholder 1">
            <a:extLst>
              <a:ext uri="{FF2B5EF4-FFF2-40B4-BE49-F238E27FC236}">
                <a16:creationId xmlns:a16="http://schemas.microsoft.com/office/drawing/2014/main" id="{F3122DD5-C87F-17EF-3E8B-5302B26382C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02064078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A6D955-5574-A668-D988-607C778BD8BE}"/>
              </a:ext>
            </a:extLst>
          </p:cNvPr>
          <p:cNvPicPr>
            <a:picLocks noChangeAspect="1"/>
          </p:cNvPicPr>
          <p:nvPr/>
        </p:nvPicPr>
        <p:blipFill>
          <a:blip r:embed="rId2"/>
          <a:stretch>
            <a:fillRect/>
          </a:stretch>
        </p:blipFill>
        <p:spPr>
          <a:xfrm>
            <a:off x="1696064" y="32320"/>
            <a:ext cx="8288593" cy="6558293"/>
          </a:xfrm>
          <a:prstGeom prst="rect">
            <a:avLst/>
          </a:prstGeom>
        </p:spPr>
      </p:pic>
      <p:sp>
        <p:nvSpPr>
          <p:cNvPr id="2" name="Footer Placeholder 1">
            <a:extLst>
              <a:ext uri="{FF2B5EF4-FFF2-40B4-BE49-F238E27FC236}">
                <a16:creationId xmlns:a16="http://schemas.microsoft.com/office/drawing/2014/main" id="{863AA2DF-0A13-6F3E-04D9-515D4EE6A05F}"/>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0078918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877C19-CFB2-1AA8-713A-27BB9AB969A1}"/>
              </a:ext>
            </a:extLst>
          </p:cNvPr>
          <p:cNvPicPr>
            <a:picLocks noGrp="1" noChangeAspect="1"/>
          </p:cNvPicPr>
          <p:nvPr>
            <p:ph idx="1"/>
          </p:nvPr>
        </p:nvPicPr>
        <p:blipFill>
          <a:blip r:embed="rId2"/>
          <a:stretch>
            <a:fillRect/>
          </a:stretch>
        </p:blipFill>
        <p:spPr>
          <a:xfrm>
            <a:off x="648929" y="162232"/>
            <a:ext cx="10589342" cy="6915061"/>
          </a:xfrm>
        </p:spPr>
      </p:pic>
      <p:sp>
        <p:nvSpPr>
          <p:cNvPr id="2" name="Footer Placeholder 1">
            <a:extLst>
              <a:ext uri="{FF2B5EF4-FFF2-40B4-BE49-F238E27FC236}">
                <a16:creationId xmlns:a16="http://schemas.microsoft.com/office/drawing/2014/main" id="{8FA4ACC9-5431-2443-103E-A0527F800AF2}"/>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3909549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BFA7DD-E6D3-53F4-0F86-E57BEDC5101C}"/>
              </a:ext>
            </a:extLst>
          </p:cNvPr>
          <p:cNvPicPr>
            <a:picLocks noChangeAspect="1"/>
          </p:cNvPicPr>
          <p:nvPr/>
        </p:nvPicPr>
        <p:blipFill>
          <a:blip r:embed="rId2"/>
          <a:stretch>
            <a:fillRect/>
          </a:stretch>
        </p:blipFill>
        <p:spPr>
          <a:xfrm>
            <a:off x="1209368" y="350599"/>
            <a:ext cx="10323871" cy="6503666"/>
          </a:xfrm>
          <a:prstGeom prst="rect">
            <a:avLst/>
          </a:prstGeom>
        </p:spPr>
      </p:pic>
      <p:sp>
        <p:nvSpPr>
          <p:cNvPr id="2" name="Footer Placeholder 1">
            <a:extLst>
              <a:ext uri="{FF2B5EF4-FFF2-40B4-BE49-F238E27FC236}">
                <a16:creationId xmlns:a16="http://schemas.microsoft.com/office/drawing/2014/main" id="{19A7FF99-C800-40A2-DD24-C328508B7EF0}"/>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0062899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1B4E9-5EB8-C179-9479-64E76BCECEB0}"/>
              </a:ext>
            </a:extLst>
          </p:cNvPr>
          <p:cNvPicPr>
            <a:picLocks noChangeAspect="1"/>
          </p:cNvPicPr>
          <p:nvPr/>
        </p:nvPicPr>
        <p:blipFill>
          <a:blip r:embed="rId2"/>
          <a:stretch>
            <a:fillRect/>
          </a:stretch>
        </p:blipFill>
        <p:spPr>
          <a:xfrm>
            <a:off x="434786" y="324465"/>
            <a:ext cx="10641253" cy="6194321"/>
          </a:xfrm>
          <a:prstGeom prst="rect">
            <a:avLst/>
          </a:prstGeom>
        </p:spPr>
      </p:pic>
      <p:sp>
        <p:nvSpPr>
          <p:cNvPr id="2" name="Footer Placeholder 1">
            <a:extLst>
              <a:ext uri="{FF2B5EF4-FFF2-40B4-BE49-F238E27FC236}">
                <a16:creationId xmlns:a16="http://schemas.microsoft.com/office/drawing/2014/main" id="{933FCC03-B296-6A8B-148D-E9A372AE0D1F}"/>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7032254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E5D55-CEDC-407D-17E4-9F1DC0FA0D6F}"/>
              </a:ext>
            </a:extLst>
          </p:cNvPr>
          <p:cNvPicPr>
            <a:picLocks noChangeAspect="1"/>
          </p:cNvPicPr>
          <p:nvPr/>
        </p:nvPicPr>
        <p:blipFill>
          <a:blip r:embed="rId2"/>
          <a:stretch>
            <a:fillRect/>
          </a:stretch>
        </p:blipFill>
        <p:spPr>
          <a:xfrm>
            <a:off x="1224115" y="292669"/>
            <a:ext cx="9778181" cy="6294815"/>
          </a:xfrm>
          <a:prstGeom prst="rect">
            <a:avLst/>
          </a:prstGeom>
        </p:spPr>
      </p:pic>
      <p:sp>
        <p:nvSpPr>
          <p:cNvPr id="2" name="Footer Placeholder 1">
            <a:extLst>
              <a:ext uri="{FF2B5EF4-FFF2-40B4-BE49-F238E27FC236}">
                <a16:creationId xmlns:a16="http://schemas.microsoft.com/office/drawing/2014/main" id="{11D8D6F3-EAAD-6A03-2FF5-2A821DDB9584}"/>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3727874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FE562-88F8-26E3-F3BB-34B59632C2F7}"/>
              </a:ext>
            </a:extLst>
          </p:cNvPr>
          <p:cNvPicPr>
            <a:picLocks noChangeAspect="1"/>
          </p:cNvPicPr>
          <p:nvPr/>
        </p:nvPicPr>
        <p:blipFill>
          <a:blip r:embed="rId2"/>
          <a:stretch>
            <a:fillRect/>
          </a:stretch>
        </p:blipFill>
        <p:spPr>
          <a:xfrm>
            <a:off x="387324" y="692553"/>
            <a:ext cx="6333683" cy="3053538"/>
          </a:xfrm>
          <a:prstGeom prst="rect">
            <a:avLst/>
          </a:prstGeom>
        </p:spPr>
      </p:pic>
      <p:sp>
        <p:nvSpPr>
          <p:cNvPr id="6" name="TextBox 5">
            <a:extLst>
              <a:ext uri="{FF2B5EF4-FFF2-40B4-BE49-F238E27FC236}">
                <a16:creationId xmlns:a16="http://schemas.microsoft.com/office/drawing/2014/main" id="{F51A429A-8293-13BE-DA47-61769A3A83EB}"/>
              </a:ext>
            </a:extLst>
          </p:cNvPr>
          <p:cNvSpPr txBox="1"/>
          <p:nvPr/>
        </p:nvSpPr>
        <p:spPr>
          <a:xfrm>
            <a:off x="1740309" y="5088193"/>
            <a:ext cx="8347587" cy="369332"/>
          </a:xfrm>
          <a:prstGeom prst="rect">
            <a:avLst/>
          </a:prstGeom>
          <a:noFill/>
        </p:spPr>
        <p:txBody>
          <a:bodyPr wrap="square" rtlCol="0">
            <a:spAutoFit/>
          </a:bodyPr>
          <a:lstStyle/>
          <a:p>
            <a:r>
              <a:rPr lang="en-US" dirty="0"/>
              <a:t>Two Categories have taken Benign &amp; Malignant</a:t>
            </a:r>
            <a:endParaRPr lang="en-PK" dirty="0"/>
          </a:p>
        </p:txBody>
      </p:sp>
      <p:pic>
        <p:nvPicPr>
          <p:cNvPr id="10" name="Picture 9">
            <a:extLst>
              <a:ext uri="{FF2B5EF4-FFF2-40B4-BE49-F238E27FC236}">
                <a16:creationId xmlns:a16="http://schemas.microsoft.com/office/drawing/2014/main" id="{CCBBA9E7-40BD-E367-6EB9-88317E252FD9}"/>
              </a:ext>
            </a:extLst>
          </p:cNvPr>
          <p:cNvPicPr>
            <a:picLocks noChangeAspect="1"/>
          </p:cNvPicPr>
          <p:nvPr/>
        </p:nvPicPr>
        <p:blipFill>
          <a:blip r:embed="rId3"/>
          <a:stretch>
            <a:fillRect/>
          </a:stretch>
        </p:blipFill>
        <p:spPr>
          <a:xfrm>
            <a:off x="6853893" y="516194"/>
            <a:ext cx="4635101" cy="4192469"/>
          </a:xfrm>
          <a:prstGeom prst="rect">
            <a:avLst/>
          </a:prstGeom>
        </p:spPr>
      </p:pic>
      <p:sp>
        <p:nvSpPr>
          <p:cNvPr id="2" name="Footer Placeholder 1">
            <a:extLst>
              <a:ext uri="{FF2B5EF4-FFF2-40B4-BE49-F238E27FC236}">
                <a16:creationId xmlns:a16="http://schemas.microsoft.com/office/drawing/2014/main" id="{EC6D53CB-B2D0-7C36-28E9-E2A3C051117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5738309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42638-3EC3-7A8A-2D6E-AFF4E6462894}"/>
              </a:ext>
            </a:extLst>
          </p:cNvPr>
          <p:cNvPicPr>
            <a:picLocks noChangeAspect="1"/>
          </p:cNvPicPr>
          <p:nvPr/>
        </p:nvPicPr>
        <p:blipFill>
          <a:blip r:embed="rId3"/>
          <a:stretch>
            <a:fillRect/>
          </a:stretch>
        </p:blipFill>
        <p:spPr>
          <a:xfrm>
            <a:off x="678426" y="230310"/>
            <a:ext cx="10220632" cy="6052503"/>
          </a:xfrm>
          <a:prstGeom prst="rect">
            <a:avLst/>
          </a:prstGeom>
        </p:spPr>
      </p:pic>
      <p:sp>
        <p:nvSpPr>
          <p:cNvPr id="2" name="Footer Placeholder 1">
            <a:extLst>
              <a:ext uri="{FF2B5EF4-FFF2-40B4-BE49-F238E27FC236}">
                <a16:creationId xmlns:a16="http://schemas.microsoft.com/office/drawing/2014/main" id="{7DFF7F5D-7BAD-375E-2C6D-32FA95450098}"/>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55136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464EBC-E024-D20A-595A-1A77C243EC70}"/>
              </a:ext>
            </a:extLst>
          </p:cNvPr>
          <p:cNvPicPr>
            <a:picLocks noChangeAspect="1"/>
          </p:cNvPicPr>
          <p:nvPr/>
        </p:nvPicPr>
        <p:blipFill>
          <a:blip r:embed="rId2"/>
          <a:stretch>
            <a:fillRect/>
          </a:stretch>
        </p:blipFill>
        <p:spPr>
          <a:xfrm>
            <a:off x="459908" y="426828"/>
            <a:ext cx="10731793" cy="6273229"/>
          </a:xfrm>
          <a:prstGeom prst="rect">
            <a:avLst/>
          </a:prstGeom>
        </p:spPr>
      </p:pic>
      <p:sp>
        <p:nvSpPr>
          <p:cNvPr id="2" name="Footer Placeholder 1">
            <a:extLst>
              <a:ext uri="{FF2B5EF4-FFF2-40B4-BE49-F238E27FC236}">
                <a16:creationId xmlns:a16="http://schemas.microsoft.com/office/drawing/2014/main" id="{A1D0ACD2-51EB-301E-D58E-1C30CA905CFB}"/>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4055475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EB30A-D21C-7E1F-BA25-FE55EF3DFDB7}"/>
              </a:ext>
            </a:extLst>
          </p:cNvPr>
          <p:cNvPicPr>
            <a:picLocks noChangeAspect="1"/>
          </p:cNvPicPr>
          <p:nvPr/>
        </p:nvPicPr>
        <p:blipFill>
          <a:blip r:embed="rId2"/>
          <a:stretch>
            <a:fillRect/>
          </a:stretch>
        </p:blipFill>
        <p:spPr>
          <a:xfrm>
            <a:off x="748145" y="239396"/>
            <a:ext cx="10849163" cy="6477287"/>
          </a:xfrm>
          <a:prstGeom prst="rect">
            <a:avLst/>
          </a:prstGeom>
        </p:spPr>
      </p:pic>
      <p:sp>
        <p:nvSpPr>
          <p:cNvPr id="2" name="Footer Placeholder 1">
            <a:extLst>
              <a:ext uri="{FF2B5EF4-FFF2-40B4-BE49-F238E27FC236}">
                <a16:creationId xmlns:a16="http://schemas.microsoft.com/office/drawing/2014/main" id="{A806DC77-CA65-8CEB-E960-FCFEB6810F87}"/>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1542090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C0367-1B79-59B2-A272-79B1132BBC16}"/>
              </a:ext>
            </a:extLst>
          </p:cNvPr>
          <p:cNvPicPr>
            <a:picLocks noChangeAspect="1"/>
          </p:cNvPicPr>
          <p:nvPr/>
        </p:nvPicPr>
        <p:blipFill>
          <a:blip r:embed="rId2"/>
          <a:stretch>
            <a:fillRect/>
          </a:stretch>
        </p:blipFill>
        <p:spPr>
          <a:xfrm>
            <a:off x="465512" y="92426"/>
            <a:ext cx="11006051" cy="6175370"/>
          </a:xfrm>
          <a:prstGeom prst="rect">
            <a:avLst/>
          </a:prstGeom>
        </p:spPr>
      </p:pic>
      <p:sp>
        <p:nvSpPr>
          <p:cNvPr id="2" name="Footer Placeholder 1">
            <a:extLst>
              <a:ext uri="{FF2B5EF4-FFF2-40B4-BE49-F238E27FC236}">
                <a16:creationId xmlns:a16="http://schemas.microsoft.com/office/drawing/2014/main" id="{DC00E243-E841-B345-C932-03426779E72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989470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C4AB6-6719-C3B1-A161-54B91A6FBDE4}"/>
              </a:ext>
            </a:extLst>
          </p:cNvPr>
          <p:cNvSpPr>
            <a:spLocks noGrp="1"/>
          </p:cNvSpPr>
          <p:nvPr>
            <p:ph type="title"/>
          </p:nvPr>
        </p:nvSpPr>
        <p:spPr/>
        <p:txBody>
          <a:bodyPr/>
          <a:lstStyle/>
          <a:p>
            <a:r>
              <a:rPr lang="en-US" dirty="0">
                <a:solidFill>
                  <a:srgbClr val="FF0000"/>
                </a:solidFill>
                <a:latin typeface="Arial Black" panose="020B0A04020102020204" pitchFamily="34" charset="0"/>
              </a:rPr>
              <a:t>More</a:t>
            </a:r>
            <a:r>
              <a:rPr lang="en-US" dirty="0">
                <a:solidFill>
                  <a:srgbClr val="FF0000"/>
                </a:solidFill>
              </a:rPr>
              <a:t> </a:t>
            </a:r>
            <a:r>
              <a:rPr lang="en-US" dirty="0">
                <a:solidFill>
                  <a:srgbClr val="FF0000"/>
                </a:solidFill>
                <a:latin typeface="Arial Black" panose="020B0A04020102020204" pitchFamily="34" charset="0"/>
              </a:rPr>
              <a:t>Space…</a:t>
            </a:r>
            <a:endParaRPr lang="en-PK" dirty="0">
              <a:solidFill>
                <a:srgbClr val="FF0000"/>
              </a:solidFill>
              <a:latin typeface="Arial Black" panose="020B0A04020102020204" pitchFamily="34" charset="0"/>
            </a:endParaRPr>
          </a:p>
        </p:txBody>
      </p:sp>
      <p:pic>
        <p:nvPicPr>
          <p:cNvPr id="5" name="Picture 4">
            <a:extLst>
              <a:ext uri="{FF2B5EF4-FFF2-40B4-BE49-F238E27FC236}">
                <a16:creationId xmlns:a16="http://schemas.microsoft.com/office/drawing/2014/main" id="{A8CEF207-6137-5219-2A8B-23DD01B5BBAD}"/>
              </a:ext>
            </a:extLst>
          </p:cNvPr>
          <p:cNvPicPr>
            <a:picLocks noChangeAspect="1"/>
          </p:cNvPicPr>
          <p:nvPr/>
        </p:nvPicPr>
        <p:blipFill>
          <a:blip r:embed="rId2"/>
          <a:stretch>
            <a:fillRect/>
          </a:stretch>
        </p:blipFill>
        <p:spPr>
          <a:xfrm>
            <a:off x="1032386" y="1583974"/>
            <a:ext cx="9391305" cy="4507109"/>
          </a:xfrm>
          <a:prstGeom prst="rect">
            <a:avLst/>
          </a:prstGeom>
        </p:spPr>
      </p:pic>
      <p:sp>
        <p:nvSpPr>
          <p:cNvPr id="3" name="Footer Placeholder 2">
            <a:extLst>
              <a:ext uri="{FF2B5EF4-FFF2-40B4-BE49-F238E27FC236}">
                <a16:creationId xmlns:a16="http://schemas.microsoft.com/office/drawing/2014/main" id="{DD7840D9-EA48-5DFE-87FB-38078399BC1D}"/>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87739143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5C177D-3D05-A5C1-B1CC-16569DA8A5C5}"/>
              </a:ext>
            </a:extLst>
          </p:cNvPr>
          <p:cNvPicPr>
            <a:picLocks noChangeAspect="1"/>
          </p:cNvPicPr>
          <p:nvPr/>
        </p:nvPicPr>
        <p:blipFill>
          <a:blip r:embed="rId2"/>
          <a:stretch>
            <a:fillRect/>
          </a:stretch>
        </p:blipFill>
        <p:spPr>
          <a:xfrm>
            <a:off x="598515" y="55524"/>
            <a:ext cx="10656917" cy="6328652"/>
          </a:xfrm>
          <a:prstGeom prst="rect">
            <a:avLst/>
          </a:prstGeom>
        </p:spPr>
      </p:pic>
      <p:sp>
        <p:nvSpPr>
          <p:cNvPr id="2" name="Footer Placeholder 1">
            <a:extLst>
              <a:ext uri="{FF2B5EF4-FFF2-40B4-BE49-F238E27FC236}">
                <a16:creationId xmlns:a16="http://schemas.microsoft.com/office/drawing/2014/main" id="{82A28AFC-3EBA-17CB-21AF-4629FC04C6C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4276876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A25CDA-19F8-C0B2-189B-E73B2AC0BE40}"/>
              </a:ext>
            </a:extLst>
          </p:cNvPr>
          <p:cNvPicPr>
            <a:picLocks noChangeAspect="1"/>
          </p:cNvPicPr>
          <p:nvPr/>
        </p:nvPicPr>
        <p:blipFill>
          <a:blip r:embed="rId2"/>
          <a:stretch>
            <a:fillRect/>
          </a:stretch>
        </p:blipFill>
        <p:spPr>
          <a:xfrm>
            <a:off x="1197033" y="98407"/>
            <a:ext cx="10108275" cy="6555691"/>
          </a:xfrm>
          <a:prstGeom prst="rect">
            <a:avLst/>
          </a:prstGeom>
        </p:spPr>
      </p:pic>
      <p:sp>
        <p:nvSpPr>
          <p:cNvPr id="2" name="Footer Placeholder 1">
            <a:extLst>
              <a:ext uri="{FF2B5EF4-FFF2-40B4-BE49-F238E27FC236}">
                <a16:creationId xmlns:a16="http://schemas.microsoft.com/office/drawing/2014/main" id="{4456F32A-95FA-4750-92BA-A65764DA5171}"/>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1446186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37A60F-5882-9135-1D75-FF6D3E7D4485}"/>
              </a:ext>
            </a:extLst>
          </p:cNvPr>
          <p:cNvPicPr>
            <a:picLocks noChangeAspect="1"/>
          </p:cNvPicPr>
          <p:nvPr/>
        </p:nvPicPr>
        <p:blipFill>
          <a:blip r:embed="rId2"/>
          <a:stretch>
            <a:fillRect/>
          </a:stretch>
        </p:blipFill>
        <p:spPr>
          <a:xfrm>
            <a:off x="1097280" y="551232"/>
            <a:ext cx="10390909" cy="5982055"/>
          </a:xfrm>
          <a:prstGeom prst="rect">
            <a:avLst/>
          </a:prstGeom>
        </p:spPr>
      </p:pic>
      <p:sp>
        <p:nvSpPr>
          <p:cNvPr id="2" name="Footer Placeholder 1">
            <a:extLst>
              <a:ext uri="{FF2B5EF4-FFF2-40B4-BE49-F238E27FC236}">
                <a16:creationId xmlns:a16="http://schemas.microsoft.com/office/drawing/2014/main" id="{DF8456EB-3137-76BD-BD74-07CA4F38F616}"/>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2276489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123C70-0E28-D454-6620-463910FFFE1B}"/>
              </a:ext>
            </a:extLst>
          </p:cNvPr>
          <p:cNvPicPr>
            <a:picLocks noChangeAspect="1"/>
          </p:cNvPicPr>
          <p:nvPr/>
        </p:nvPicPr>
        <p:blipFill>
          <a:blip r:embed="rId2"/>
          <a:stretch>
            <a:fillRect/>
          </a:stretch>
        </p:blipFill>
        <p:spPr>
          <a:xfrm>
            <a:off x="382384" y="0"/>
            <a:ext cx="10889673" cy="6201295"/>
          </a:xfrm>
          <a:prstGeom prst="rect">
            <a:avLst/>
          </a:prstGeom>
        </p:spPr>
      </p:pic>
      <p:sp>
        <p:nvSpPr>
          <p:cNvPr id="2" name="Footer Placeholder 1">
            <a:extLst>
              <a:ext uri="{FF2B5EF4-FFF2-40B4-BE49-F238E27FC236}">
                <a16:creationId xmlns:a16="http://schemas.microsoft.com/office/drawing/2014/main" id="{8F152E76-8DAC-02E1-BED2-AEA721049440}"/>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7662101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E372DA-E5C5-289D-2C83-418F92CF6759}"/>
              </a:ext>
            </a:extLst>
          </p:cNvPr>
          <p:cNvPicPr>
            <a:picLocks noChangeAspect="1"/>
          </p:cNvPicPr>
          <p:nvPr/>
        </p:nvPicPr>
        <p:blipFill>
          <a:blip r:embed="rId2"/>
          <a:stretch>
            <a:fillRect/>
          </a:stretch>
        </p:blipFill>
        <p:spPr>
          <a:xfrm>
            <a:off x="1463040" y="448172"/>
            <a:ext cx="8778240" cy="5902752"/>
          </a:xfrm>
          <a:prstGeom prst="rect">
            <a:avLst/>
          </a:prstGeom>
        </p:spPr>
      </p:pic>
      <p:sp>
        <p:nvSpPr>
          <p:cNvPr id="2" name="Footer Placeholder 1">
            <a:extLst>
              <a:ext uri="{FF2B5EF4-FFF2-40B4-BE49-F238E27FC236}">
                <a16:creationId xmlns:a16="http://schemas.microsoft.com/office/drawing/2014/main" id="{2F3C51A4-BD9E-ABE5-2B3C-B693F03CFDA9}"/>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3939660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06B278-6DD0-8CDE-E299-4B89E633FAA1}"/>
              </a:ext>
            </a:extLst>
          </p:cNvPr>
          <p:cNvPicPr>
            <a:picLocks noChangeAspect="1"/>
          </p:cNvPicPr>
          <p:nvPr/>
        </p:nvPicPr>
        <p:blipFill>
          <a:blip r:embed="rId2"/>
          <a:stretch>
            <a:fillRect/>
          </a:stretch>
        </p:blipFill>
        <p:spPr>
          <a:xfrm>
            <a:off x="847898" y="790610"/>
            <a:ext cx="9975273" cy="5693317"/>
          </a:xfrm>
          <a:prstGeom prst="rect">
            <a:avLst/>
          </a:prstGeom>
        </p:spPr>
      </p:pic>
      <p:sp>
        <p:nvSpPr>
          <p:cNvPr id="2" name="Footer Placeholder 1">
            <a:extLst>
              <a:ext uri="{FF2B5EF4-FFF2-40B4-BE49-F238E27FC236}">
                <a16:creationId xmlns:a16="http://schemas.microsoft.com/office/drawing/2014/main" id="{32270909-F426-1F8C-C2CB-630E8CA74443}"/>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7789933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B0EFA7-6FCF-4903-6B45-D3740C37A16C}"/>
              </a:ext>
            </a:extLst>
          </p:cNvPr>
          <p:cNvPicPr>
            <a:picLocks noChangeAspect="1"/>
          </p:cNvPicPr>
          <p:nvPr/>
        </p:nvPicPr>
        <p:blipFill>
          <a:blip r:embed="rId2"/>
          <a:stretch>
            <a:fillRect/>
          </a:stretch>
        </p:blipFill>
        <p:spPr>
          <a:xfrm>
            <a:off x="1282931" y="333423"/>
            <a:ext cx="9626138" cy="6191153"/>
          </a:xfrm>
          <a:prstGeom prst="rect">
            <a:avLst/>
          </a:prstGeom>
        </p:spPr>
      </p:pic>
      <p:sp>
        <p:nvSpPr>
          <p:cNvPr id="2" name="Footer Placeholder 1">
            <a:extLst>
              <a:ext uri="{FF2B5EF4-FFF2-40B4-BE49-F238E27FC236}">
                <a16:creationId xmlns:a16="http://schemas.microsoft.com/office/drawing/2014/main" id="{560AF71A-47E6-C298-43AE-45618AE55C0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26573444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EE2FEA-D691-CD10-A99A-3202568752BD}"/>
              </a:ext>
            </a:extLst>
          </p:cNvPr>
          <p:cNvPicPr>
            <a:picLocks noChangeAspect="1"/>
          </p:cNvPicPr>
          <p:nvPr/>
        </p:nvPicPr>
        <p:blipFill>
          <a:blip r:embed="rId2"/>
          <a:stretch>
            <a:fillRect/>
          </a:stretch>
        </p:blipFill>
        <p:spPr>
          <a:xfrm>
            <a:off x="1496291" y="-32540"/>
            <a:ext cx="9260377" cy="6968955"/>
          </a:xfrm>
          <a:prstGeom prst="rect">
            <a:avLst/>
          </a:prstGeom>
        </p:spPr>
      </p:pic>
      <p:sp>
        <p:nvSpPr>
          <p:cNvPr id="2" name="Footer Placeholder 1">
            <a:extLst>
              <a:ext uri="{FF2B5EF4-FFF2-40B4-BE49-F238E27FC236}">
                <a16:creationId xmlns:a16="http://schemas.microsoft.com/office/drawing/2014/main" id="{BF7F4976-EB1C-1F16-DCD8-D81816518164}"/>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9212614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B3A0E2-F6D3-47ED-426B-EE85257777DA}"/>
              </a:ext>
            </a:extLst>
          </p:cNvPr>
          <p:cNvPicPr>
            <a:picLocks noChangeAspect="1"/>
          </p:cNvPicPr>
          <p:nvPr/>
        </p:nvPicPr>
        <p:blipFill>
          <a:blip r:embed="rId2"/>
          <a:stretch>
            <a:fillRect/>
          </a:stretch>
        </p:blipFill>
        <p:spPr>
          <a:xfrm>
            <a:off x="1047404" y="332508"/>
            <a:ext cx="10357658" cy="6573129"/>
          </a:xfrm>
          <a:prstGeom prst="rect">
            <a:avLst/>
          </a:prstGeom>
        </p:spPr>
      </p:pic>
      <p:sp>
        <p:nvSpPr>
          <p:cNvPr id="2" name="Footer Placeholder 1">
            <a:extLst>
              <a:ext uri="{FF2B5EF4-FFF2-40B4-BE49-F238E27FC236}">
                <a16:creationId xmlns:a16="http://schemas.microsoft.com/office/drawing/2014/main" id="{FE8D26FF-6044-6E31-DCA1-5967B713945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40312072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9ACF8A-B301-19A2-1012-75F2C19634AE}"/>
              </a:ext>
            </a:extLst>
          </p:cNvPr>
          <p:cNvPicPr>
            <a:picLocks noChangeAspect="1"/>
          </p:cNvPicPr>
          <p:nvPr/>
        </p:nvPicPr>
        <p:blipFill>
          <a:blip r:embed="rId2"/>
          <a:stretch>
            <a:fillRect/>
          </a:stretch>
        </p:blipFill>
        <p:spPr>
          <a:xfrm>
            <a:off x="1180407" y="399011"/>
            <a:ext cx="9925397" cy="5835534"/>
          </a:xfrm>
          <a:prstGeom prst="rect">
            <a:avLst/>
          </a:prstGeom>
        </p:spPr>
      </p:pic>
      <p:sp>
        <p:nvSpPr>
          <p:cNvPr id="2" name="Footer Placeholder 1">
            <a:extLst>
              <a:ext uri="{FF2B5EF4-FFF2-40B4-BE49-F238E27FC236}">
                <a16:creationId xmlns:a16="http://schemas.microsoft.com/office/drawing/2014/main" id="{5378713D-2C52-E52A-4DAB-4F7E02D4E0E8}"/>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59426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5FCAE5-4438-D613-BF60-0344FD15C9AE}"/>
              </a:ext>
            </a:extLst>
          </p:cNvPr>
          <p:cNvPicPr>
            <a:picLocks noChangeAspect="1"/>
          </p:cNvPicPr>
          <p:nvPr/>
        </p:nvPicPr>
        <p:blipFill>
          <a:blip r:embed="rId2"/>
          <a:stretch>
            <a:fillRect/>
          </a:stretch>
        </p:blipFill>
        <p:spPr>
          <a:xfrm>
            <a:off x="520295" y="604684"/>
            <a:ext cx="11919148" cy="6037522"/>
          </a:xfrm>
          <a:prstGeom prst="rect">
            <a:avLst/>
          </a:prstGeom>
        </p:spPr>
      </p:pic>
      <p:pic>
        <p:nvPicPr>
          <p:cNvPr id="2" name="Picture 1">
            <a:extLst>
              <a:ext uri="{FF2B5EF4-FFF2-40B4-BE49-F238E27FC236}">
                <a16:creationId xmlns:a16="http://schemas.microsoft.com/office/drawing/2014/main" id="{58E33A7C-8F51-3BA1-9FBA-EE289DC4F4F2}"/>
              </a:ext>
            </a:extLst>
          </p:cNvPr>
          <p:cNvPicPr>
            <a:picLocks noChangeAspect="1"/>
          </p:cNvPicPr>
          <p:nvPr/>
        </p:nvPicPr>
        <p:blipFill>
          <a:blip r:embed="rId3"/>
          <a:stretch>
            <a:fillRect/>
          </a:stretch>
        </p:blipFill>
        <p:spPr>
          <a:xfrm>
            <a:off x="230915" y="215794"/>
            <a:ext cx="1838582" cy="1234634"/>
          </a:xfrm>
          <a:prstGeom prst="rect">
            <a:avLst/>
          </a:prstGeom>
        </p:spPr>
      </p:pic>
      <p:sp>
        <p:nvSpPr>
          <p:cNvPr id="3" name="Footer Placeholder 2">
            <a:extLst>
              <a:ext uri="{FF2B5EF4-FFF2-40B4-BE49-F238E27FC236}">
                <a16:creationId xmlns:a16="http://schemas.microsoft.com/office/drawing/2014/main" id="{A1758701-58E1-6713-82FA-B22E9B181176}"/>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225067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E7CF87-69E5-37AE-A1FD-C17A53BCFEA5}"/>
              </a:ext>
            </a:extLst>
          </p:cNvPr>
          <p:cNvPicPr>
            <a:picLocks noChangeAspect="1"/>
          </p:cNvPicPr>
          <p:nvPr/>
        </p:nvPicPr>
        <p:blipFill>
          <a:blip r:embed="rId2"/>
          <a:stretch>
            <a:fillRect/>
          </a:stretch>
        </p:blipFill>
        <p:spPr>
          <a:xfrm>
            <a:off x="1342104" y="431903"/>
            <a:ext cx="9645444" cy="5409315"/>
          </a:xfrm>
          <a:prstGeom prst="rect">
            <a:avLst/>
          </a:prstGeom>
        </p:spPr>
      </p:pic>
      <p:sp>
        <p:nvSpPr>
          <p:cNvPr id="2" name="Footer Placeholder 1">
            <a:extLst>
              <a:ext uri="{FF2B5EF4-FFF2-40B4-BE49-F238E27FC236}">
                <a16:creationId xmlns:a16="http://schemas.microsoft.com/office/drawing/2014/main" id="{B8D43A71-A240-7A0D-A2E1-7C745039FF93}"/>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81221465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663A08-CAED-4AEB-A376-4FC6F745B423}"/>
              </a:ext>
            </a:extLst>
          </p:cNvPr>
          <p:cNvPicPr>
            <a:picLocks noChangeAspect="1"/>
          </p:cNvPicPr>
          <p:nvPr/>
        </p:nvPicPr>
        <p:blipFill>
          <a:blip r:embed="rId2"/>
          <a:stretch>
            <a:fillRect/>
          </a:stretch>
        </p:blipFill>
        <p:spPr>
          <a:xfrm>
            <a:off x="515389" y="267812"/>
            <a:ext cx="11072553" cy="6166239"/>
          </a:xfrm>
          <a:prstGeom prst="rect">
            <a:avLst/>
          </a:prstGeom>
        </p:spPr>
      </p:pic>
      <p:sp>
        <p:nvSpPr>
          <p:cNvPr id="2" name="Footer Placeholder 1">
            <a:extLst>
              <a:ext uri="{FF2B5EF4-FFF2-40B4-BE49-F238E27FC236}">
                <a16:creationId xmlns:a16="http://schemas.microsoft.com/office/drawing/2014/main" id="{51F2898A-F44A-FB6D-A6BD-1E2CB8AB5E38}"/>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40453120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375950-D070-D9EC-FC68-5B197E534006}"/>
              </a:ext>
            </a:extLst>
          </p:cNvPr>
          <p:cNvPicPr>
            <a:picLocks noChangeAspect="1"/>
          </p:cNvPicPr>
          <p:nvPr/>
        </p:nvPicPr>
        <p:blipFill>
          <a:blip r:embed="rId2"/>
          <a:stretch>
            <a:fillRect/>
          </a:stretch>
        </p:blipFill>
        <p:spPr>
          <a:xfrm>
            <a:off x="781397" y="664200"/>
            <a:ext cx="10025148" cy="5852978"/>
          </a:xfrm>
          <a:prstGeom prst="rect">
            <a:avLst/>
          </a:prstGeom>
        </p:spPr>
      </p:pic>
      <p:sp>
        <p:nvSpPr>
          <p:cNvPr id="2" name="Footer Placeholder 1">
            <a:extLst>
              <a:ext uri="{FF2B5EF4-FFF2-40B4-BE49-F238E27FC236}">
                <a16:creationId xmlns:a16="http://schemas.microsoft.com/office/drawing/2014/main" id="{F0074ECF-71FB-D8B4-F058-E4925793E3D3}"/>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1275207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408C73-6B5D-B713-C201-D74E410EAA1D}"/>
              </a:ext>
            </a:extLst>
          </p:cNvPr>
          <p:cNvPicPr>
            <a:picLocks noChangeAspect="1"/>
          </p:cNvPicPr>
          <p:nvPr/>
        </p:nvPicPr>
        <p:blipFill>
          <a:blip r:embed="rId2"/>
          <a:stretch>
            <a:fillRect/>
          </a:stretch>
        </p:blipFill>
        <p:spPr>
          <a:xfrm>
            <a:off x="448567" y="964275"/>
            <a:ext cx="11743433" cy="5125217"/>
          </a:xfrm>
          <a:prstGeom prst="rect">
            <a:avLst/>
          </a:prstGeom>
        </p:spPr>
      </p:pic>
      <p:sp>
        <p:nvSpPr>
          <p:cNvPr id="2" name="Footer Placeholder 1">
            <a:extLst>
              <a:ext uri="{FF2B5EF4-FFF2-40B4-BE49-F238E27FC236}">
                <a16:creationId xmlns:a16="http://schemas.microsoft.com/office/drawing/2014/main" id="{3B7CFC22-440B-FB46-2F54-685158CBAB74}"/>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9948065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5E8ABE-619E-0578-E861-BBA7839ECC19}"/>
              </a:ext>
            </a:extLst>
          </p:cNvPr>
          <p:cNvPicPr>
            <a:picLocks noChangeAspect="1"/>
          </p:cNvPicPr>
          <p:nvPr/>
        </p:nvPicPr>
        <p:blipFill>
          <a:blip r:embed="rId2"/>
          <a:stretch>
            <a:fillRect/>
          </a:stretch>
        </p:blipFill>
        <p:spPr>
          <a:xfrm>
            <a:off x="1012265" y="907013"/>
            <a:ext cx="10725306" cy="3947231"/>
          </a:xfrm>
          <a:prstGeom prst="rect">
            <a:avLst/>
          </a:prstGeom>
        </p:spPr>
      </p:pic>
      <p:sp>
        <p:nvSpPr>
          <p:cNvPr id="2" name="Footer Placeholder 1">
            <a:extLst>
              <a:ext uri="{FF2B5EF4-FFF2-40B4-BE49-F238E27FC236}">
                <a16:creationId xmlns:a16="http://schemas.microsoft.com/office/drawing/2014/main" id="{82644FCE-00DA-8CDF-5D46-F43367E4DC26}"/>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0245460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3E35D3-D193-4F4E-3621-6293EE4084DB}"/>
              </a:ext>
            </a:extLst>
          </p:cNvPr>
          <p:cNvPicPr>
            <a:picLocks noChangeAspect="1"/>
          </p:cNvPicPr>
          <p:nvPr/>
        </p:nvPicPr>
        <p:blipFill>
          <a:blip r:embed="rId2"/>
          <a:stretch>
            <a:fillRect/>
          </a:stretch>
        </p:blipFill>
        <p:spPr>
          <a:xfrm>
            <a:off x="1515687" y="1000990"/>
            <a:ext cx="9160626" cy="4856020"/>
          </a:xfrm>
          <a:prstGeom prst="rect">
            <a:avLst/>
          </a:prstGeom>
        </p:spPr>
      </p:pic>
      <p:sp>
        <p:nvSpPr>
          <p:cNvPr id="2" name="Footer Placeholder 1">
            <a:extLst>
              <a:ext uri="{FF2B5EF4-FFF2-40B4-BE49-F238E27FC236}">
                <a16:creationId xmlns:a16="http://schemas.microsoft.com/office/drawing/2014/main" id="{D53C05AD-B3EE-DB7A-1864-0E5D17F4A2ED}"/>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655889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167265-8AC2-052D-2EC9-3C64AE5249CB}"/>
              </a:ext>
            </a:extLst>
          </p:cNvPr>
          <p:cNvPicPr>
            <a:picLocks noChangeAspect="1"/>
          </p:cNvPicPr>
          <p:nvPr/>
        </p:nvPicPr>
        <p:blipFill>
          <a:blip r:embed="rId2"/>
          <a:stretch>
            <a:fillRect/>
          </a:stretch>
        </p:blipFill>
        <p:spPr>
          <a:xfrm>
            <a:off x="634182" y="875960"/>
            <a:ext cx="10648334" cy="5371837"/>
          </a:xfrm>
          <a:prstGeom prst="rect">
            <a:avLst/>
          </a:prstGeom>
        </p:spPr>
      </p:pic>
      <p:sp>
        <p:nvSpPr>
          <p:cNvPr id="2" name="Footer Placeholder 1">
            <a:extLst>
              <a:ext uri="{FF2B5EF4-FFF2-40B4-BE49-F238E27FC236}">
                <a16:creationId xmlns:a16="http://schemas.microsoft.com/office/drawing/2014/main" id="{09619FDC-4FEE-DABD-5A30-B97B5776DAA1}"/>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05959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865E19-5DD8-F356-AB6B-95FD0E73930F}"/>
              </a:ext>
            </a:extLst>
          </p:cNvPr>
          <p:cNvPicPr>
            <a:picLocks noChangeAspect="1"/>
          </p:cNvPicPr>
          <p:nvPr/>
        </p:nvPicPr>
        <p:blipFill>
          <a:blip r:embed="rId2"/>
          <a:stretch>
            <a:fillRect/>
          </a:stretch>
        </p:blipFill>
        <p:spPr>
          <a:xfrm>
            <a:off x="1238864" y="508270"/>
            <a:ext cx="8834283" cy="5585691"/>
          </a:xfrm>
          <a:prstGeom prst="rect">
            <a:avLst/>
          </a:prstGeom>
        </p:spPr>
      </p:pic>
      <p:sp>
        <p:nvSpPr>
          <p:cNvPr id="2" name="Footer Placeholder 1">
            <a:extLst>
              <a:ext uri="{FF2B5EF4-FFF2-40B4-BE49-F238E27FC236}">
                <a16:creationId xmlns:a16="http://schemas.microsoft.com/office/drawing/2014/main" id="{E1E477EE-EEA1-F7BE-F110-BF0F616B23B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985936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B0D84-BECE-8018-C423-AA6ED7848B52}"/>
              </a:ext>
            </a:extLst>
          </p:cNvPr>
          <p:cNvPicPr>
            <a:picLocks noChangeAspect="1"/>
          </p:cNvPicPr>
          <p:nvPr/>
        </p:nvPicPr>
        <p:blipFill>
          <a:blip r:embed="rId2"/>
          <a:stretch>
            <a:fillRect/>
          </a:stretch>
        </p:blipFill>
        <p:spPr>
          <a:xfrm>
            <a:off x="884903" y="560439"/>
            <a:ext cx="10205884" cy="5397909"/>
          </a:xfrm>
          <a:prstGeom prst="rect">
            <a:avLst/>
          </a:prstGeom>
        </p:spPr>
      </p:pic>
      <p:sp>
        <p:nvSpPr>
          <p:cNvPr id="2" name="Footer Placeholder 1">
            <a:extLst>
              <a:ext uri="{FF2B5EF4-FFF2-40B4-BE49-F238E27FC236}">
                <a16:creationId xmlns:a16="http://schemas.microsoft.com/office/drawing/2014/main" id="{CAC264EA-BF6B-DBDF-824C-20DBA40B00AD}"/>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652362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A2B350-76EB-2D2C-D792-9AF1B6247FDF}"/>
              </a:ext>
            </a:extLst>
          </p:cNvPr>
          <p:cNvPicPr>
            <a:picLocks noChangeAspect="1"/>
          </p:cNvPicPr>
          <p:nvPr/>
        </p:nvPicPr>
        <p:blipFill>
          <a:blip r:embed="rId2"/>
          <a:stretch>
            <a:fillRect/>
          </a:stretch>
        </p:blipFill>
        <p:spPr>
          <a:xfrm>
            <a:off x="545690" y="275962"/>
            <a:ext cx="10058399" cy="5652890"/>
          </a:xfrm>
          <a:prstGeom prst="rect">
            <a:avLst/>
          </a:prstGeom>
        </p:spPr>
      </p:pic>
      <p:sp>
        <p:nvSpPr>
          <p:cNvPr id="2" name="Footer Placeholder 1">
            <a:extLst>
              <a:ext uri="{FF2B5EF4-FFF2-40B4-BE49-F238E27FC236}">
                <a16:creationId xmlns:a16="http://schemas.microsoft.com/office/drawing/2014/main" id="{EB5835FD-EBE4-1C4F-C7EE-6DB31EA00C1C}"/>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725051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4F5867-761C-2D30-0BDA-D7EECF043825}"/>
              </a:ext>
            </a:extLst>
          </p:cNvPr>
          <p:cNvPicPr>
            <a:picLocks noChangeAspect="1"/>
          </p:cNvPicPr>
          <p:nvPr/>
        </p:nvPicPr>
        <p:blipFill>
          <a:blip r:embed="rId2"/>
          <a:stretch>
            <a:fillRect/>
          </a:stretch>
        </p:blipFill>
        <p:spPr>
          <a:xfrm>
            <a:off x="1725562" y="598625"/>
            <a:ext cx="8716854" cy="5713685"/>
          </a:xfrm>
          <a:prstGeom prst="rect">
            <a:avLst/>
          </a:prstGeom>
        </p:spPr>
      </p:pic>
      <p:sp>
        <p:nvSpPr>
          <p:cNvPr id="2" name="Footer Placeholder 1">
            <a:extLst>
              <a:ext uri="{FF2B5EF4-FFF2-40B4-BE49-F238E27FC236}">
                <a16:creationId xmlns:a16="http://schemas.microsoft.com/office/drawing/2014/main" id="{57F5B1D5-7E92-2DA8-929E-CB0259EC0BA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665190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827AF7-EB33-DEF0-5DFE-3AD98053E623}"/>
              </a:ext>
            </a:extLst>
          </p:cNvPr>
          <p:cNvPicPr>
            <a:picLocks noChangeAspect="1"/>
          </p:cNvPicPr>
          <p:nvPr/>
        </p:nvPicPr>
        <p:blipFill>
          <a:blip r:embed="rId2"/>
          <a:stretch>
            <a:fillRect/>
          </a:stretch>
        </p:blipFill>
        <p:spPr>
          <a:xfrm>
            <a:off x="488541" y="737419"/>
            <a:ext cx="10784756" cy="5176683"/>
          </a:xfrm>
          <a:prstGeom prst="rect">
            <a:avLst/>
          </a:prstGeom>
        </p:spPr>
      </p:pic>
      <p:sp>
        <p:nvSpPr>
          <p:cNvPr id="2" name="Footer Placeholder 1">
            <a:extLst>
              <a:ext uri="{FF2B5EF4-FFF2-40B4-BE49-F238E27FC236}">
                <a16:creationId xmlns:a16="http://schemas.microsoft.com/office/drawing/2014/main" id="{E86926F9-8B9D-42F6-843C-42DE9C3670E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888335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B4D6CA-8307-A9D3-041C-6EC050285F86}"/>
              </a:ext>
            </a:extLst>
          </p:cNvPr>
          <p:cNvPicPr>
            <a:picLocks noChangeAspect="1"/>
          </p:cNvPicPr>
          <p:nvPr/>
        </p:nvPicPr>
        <p:blipFill>
          <a:blip r:embed="rId2"/>
          <a:stretch>
            <a:fillRect/>
          </a:stretch>
        </p:blipFill>
        <p:spPr>
          <a:xfrm>
            <a:off x="707923" y="575187"/>
            <a:ext cx="10264877" cy="6202754"/>
          </a:xfrm>
          <a:prstGeom prst="rect">
            <a:avLst/>
          </a:prstGeom>
        </p:spPr>
      </p:pic>
      <p:sp>
        <p:nvSpPr>
          <p:cNvPr id="2" name="Footer Placeholder 1">
            <a:extLst>
              <a:ext uri="{FF2B5EF4-FFF2-40B4-BE49-F238E27FC236}">
                <a16:creationId xmlns:a16="http://schemas.microsoft.com/office/drawing/2014/main" id="{81989B7E-7632-3205-4A52-A825D603CCF2}"/>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469213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A8F4D2-D774-147A-43F9-A5DEC84ACC87}"/>
              </a:ext>
            </a:extLst>
          </p:cNvPr>
          <p:cNvSpPr>
            <a:spLocks noGrp="1"/>
          </p:cNvSpPr>
          <p:nvPr>
            <p:ph idx="1"/>
          </p:nvPr>
        </p:nvSpPr>
        <p:spPr/>
        <p:txBody>
          <a:bodyPr>
            <a:normAutofit/>
          </a:bodyPr>
          <a:lstStyle/>
          <a:p>
            <a:pPr marL="0" indent="0" algn="ctr">
              <a:buNone/>
            </a:pPr>
            <a:endParaRPr lang="en-US" sz="8000" dirty="0">
              <a:solidFill>
                <a:srgbClr val="0070C0"/>
              </a:solidFill>
              <a:latin typeface="Arial Black" panose="020B0A04020102020204" pitchFamily="34" charset="0"/>
            </a:endParaRPr>
          </a:p>
          <a:p>
            <a:pPr marL="0" indent="0" algn="ctr">
              <a:buNone/>
            </a:pPr>
            <a:r>
              <a:rPr lang="en-US" sz="8000" dirty="0">
                <a:solidFill>
                  <a:srgbClr val="0070C0"/>
                </a:solidFill>
                <a:latin typeface="Arial Black" panose="020B0A04020102020204" pitchFamily="34" charset="0"/>
              </a:rPr>
              <a:t>Data Visualization </a:t>
            </a:r>
            <a:endParaRPr lang="en-PK" sz="8000" dirty="0">
              <a:solidFill>
                <a:srgbClr val="0070C0"/>
              </a:solidFill>
              <a:latin typeface="Arial Black" panose="020B0A04020102020204" pitchFamily="34" charset="0"/>
            </a:endParaRPr>
          </a:p>
        </p:txBody>
      </p:sp>
      <p:sp>
        <p:nvSpPr>
          <p:cNvPr id="2" name="Footer Placeholder 1">
            <a:extLst>
              <a:ext uri="{FF2B5EF4-FFF2-40B4-BE49-F238E27FC236}">
                <a16:creationId xmlns:a16="http://schemas.microsoft.com/office/drawing/2014/main" id="{B3D431F3-7B96-7C25-2E1B-E8B7CED78324}"/>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226936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8FA-DF9F-0BEE-6ED9-32F8BB6282AD}"/>
              </a:ext>
            </a:extLst>
          </p:cNvPr>
          <p:cNvSpPr>
            <a:spLocks noGrp="1"/>
          </p:cNvSpPr>
          <p:nvPr>
            <p:ph type="title"/>
          </p:nvPr>
        </p:nvSpPr>
        <p:spPr>
          <a:xfrm>
            <a:off x="838200" y="365126"/>
            <a:ext cx="10515600" cy="826366"/>
          </a:xfrm>
        </p:spPr>
        <p:txBody>
          <a:bodyPr/>
          <a:lstStyle/>
          <a:p>
            <a:r>
              <a:rPr lang="en-US" sz="4400" b="1" dirty="0">
                <a:latin typeface="Arial Black" panose="020B0A04020102020204" pitchFamily="34" charset="0"/>
              </a:rPr>
              <a:t>Car Dataset</a:t>
            </a:r>
            <a:endParaRPr lang="en-PK" dirty="0"/>
          </a:p>
        </p:txBody>
      </p:sp>
      <p:graphicFrame>
        <p:nvGraphicFramePr>
          <p:cNvPr id="5" name="Content Placeholder 4">
            <a:extLst>
              <a:ext uri="{FF2B5EF4-FFF2-40B4-BE49-F238E27FC236}">
                <a16:creationId xmlns:a16="http://schemas.microsoft.com/office/drawing/2014/main" id="{C5D9912F-843A-E7BF-FE40-2E7E00633310}"/>
              </a:ext>
            </a:extLst>
          </p:cNvPr>
          <p:cNvGraphicFramePr>
            <a:graphicFrameLocks noGrp="1"/>
          </p:cNvGraphicFramePr>
          <p:nvPr>
            <p:ph idx="1"/>
            <p:extLst>
              <p:ext uri="{D42A27DB-BD31-4B8C-83A1-F6EECF244321}">
                <p14:modId xmlns:p14="http://schemas.microsoft.com/office/powerpoint/2010/main" val="1174556730"/>
              </p:ext>
            </p:extLst>
          </p:nvPr>
        </p:nvGraphicFramePr>
        <p:xfrm>
          <a:off x="1205344" y="1385454"/>
          <a:ext cx="5915891" cy="4474845"/>
        </p:xfrm>
        <a:graphic>
          <a:graphicData uri="http://schemas.openxmlformats.org/drawingml/2006/table">
            <a:tbl>
              <a:tblPr/>
              <a:tblGrid>
                <a:gridCol w="5915891">
                  <a:extLst>
                    <a:ext uri="{9D8B030D-6E8A-4147-A177-3AD203B41FA5}">
                      <a16:colId xmlns:a16="http://schemas.microsoft.com/office/drawing/2014/main" val="874210409"/>
                    </a:ext>
                  </a:extLst>
                </a:gridCol>
              </a:tblGrid>
              <a:tr h="403321">
                <a:tc>
                  <a:txBody>
                    <a:bodyPr/>
                    <a:lstStyle/>
                    <a:p>
                      <a:pPr algn="l" fontAlgn="b"/>
                      <a:r>
                        <a:rPr lang="en-US" sz="3200" b="0" i="0" u="none" strike="noStrike" dirty="0" err="1">
                          <a:solidFill>
                            <a:srgbClr val="000000"/>
                          </a:solidFill>
                          <a:effectLst/>
                          <a:latin typeface="Calibri" panose="020F0502020204030204" pitchFamily="34" charset="0"/>
                        </a:rPr>
                        <a:t>Miles_per_Gallon</a:t>
                      </a:r>
                      <a:endParaRPr lang="en-US" sz="3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739372390"/>
                  </a:ext>
                </a:extLst>
              </a:tr>
              <a:tr h="403321">
                <a:tc>
                  <a:txBody>
                    <a:bodyPr/>
                    <a:lstStyle/>
                    <a:p>
                      <a:pPr algn="l" fontAlgn="b"/>
                      <a:r>
                        <a:rPr lang="en-US" sz="3200" b="0" i="0" u="none" strike="noStrike" dirty="0">
                          <a:solidFill>
                            <a:srgbClr val="000000"/>
                          </a:solidFill>
                          <a:effectLst/>
                          <a:latin typeface="Calibri" panose="020F0502020204030204" pitchFamily="34" charset="0"/>
                        </a:rPr>
                        <a:t>Cylinders</a:t>
                      </a:r>
                    </a:p>
                  </a:txBody>
                  <a:tcPr marL="9525" marR="9525" marT="9525" marB="0" anchor="b">
                    <a:lnL>
                      <a:noFill/>
                    </a:lnL>
                    <a:lnR>
                      <a:noFill/>
                    </a:lnR>
                    <a:lnT>
                      <a:noFill/>
                    </a:lnT>
                    <a:lnB>
                      <a:noFill/>
                    </a:lnB>
                    <a:noFill/>
                  </a:tcPr>
                </a:tc>
                <a:extLst>
                  <a:ext uri="{0D108BD9-81ED-4DB2-BD59-A6C34878D82A}">
                    <a16:rowId xmlns:a16="http://schemas.microsoft.com/office/drawing/2014/main" val="2874950559"/>
                  </a:ext>
                </a:extLst>
              </a:tr>
              <a:tr h="403321">
                <a:tc>
                  <a:txBody>
                    <a:bodyPr/>
                    <a:lstStyle/>
                    <a:p>
                      <a:pPr algn="l" fontAlgn="b"/>
                      <a:r>
                        <a:rPr lang="en-US" sz="3200" b="0" i="0" u="none" strike="noStrike">
                          <a:solidFill>
                            <a:srgbClr val="000000"/>
                          </a:solidFill>
                          <a:effectLst/>
                          <a:latin typeface="Calibri" panose="020F0502020204030204" pitchFamily="34" charset="0"/>
                        </a:rPr>
                        <a:t>Origin</a:t>
                      </a:r>
                    </a:p>
                  </a:txBody>
                  <a:tcPr marL="9525" marR="9525" marT="9525" marB="0" anchor="b">
                    <a:lnL>
                      <a:noFill/>
                    </a:lnL>
                    <a:lnR>
                      <a:noFill/>
                    </a:lnR>
                    <a:lnT>
                      <a:noFill/>
                    </a:lnT>
                    <a:lnB>
                      <a:noFill/>
                    </a:lnB>
                    <a:noFill/>
                  </a:tcPr>
                </a:tc>
                <a:extLst>
                  <a:ext uri="{0D108BD9-81ED-4DB2-BD59-A6C34878D82A}">
                    <a16:rowId xmlns:a16="http://schemas.microsoft.com/office/drawing/2014/main" val="426899547"/>
                  </a:ext>
                </a:extLst>
              </a:tr>
              <a:tr h="403321">
                <a:tc>
                  <a:txBody>
                    <a:bodyPr/>
                    <a:lstStyle/>
                    <a:p>
                      <a:pPr algn="l" fontAlgn="b"/>
                      <a:r>
                        <a:rPr lang="en-US" sz="3200" b="0" i="0" u="none" strike="noStrike" dirty="0" err="1">
                          <a:solidFill>
                            <a:srgbClr val="000000"/>
                          </a:solidFill>
                          <a:effectLst/>
                          <a:latin typeface="Calibri" panose="020F0502020204030204" pitchFamily="34" charset="0"/>
                        </a:rPr>
                        <a:t>Weight_in_lbs</a:t>
                      </a:r>
                      <a:endParaRPr lang="en-US" sz="3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777028246"/>
                  </a:ext>
                </a:extLst>
              </a:tr>
              <a:tr h="403321">
                <a:tc>
                  <a:txBody>
                    <a:bodyPr/>
                    <a:lstStyle/>
                    <a:p>
                      <a:pPr algn="l" fontAlgn="b"/>
                      <a:r>
                        <a:rPr lang="en-US" sz="3200" b="0" i="0" u="none" strike="noStrike" dirty="0">
                          <a:solidFill>
                            <a:srgbClr val="000000"/>
                          </a:solidFill>
                          <a:effectLst/>
                          <a:latin typeface="Calibri" panose="020F0502020204030204" pitchFamily="34" charset="0"/>
                        </a:rPr>
                        <a:t>Displacement</a:t>
                      </a:r>
                    </a:p>
                  </a:txBody>
                  <a:tcPr marL="9525" marR="9525" marT="9525" marB="0" anchor="b">
                    <a:lnL>
                      <a:noFill/>
                    </a:lnL>
                    <a:lnR>
                      <a:noFill/>
                    </a:lnR>
                    <a:lnT>
                      <a:noFill/>
                    </a:lnT>
                    <a:lnB>
                      <a:noFill/>
                    </a:lnB>
                    <a:noFill/>
                  </a:tcPr>
                </a:tc>
                <a:extLst>
                  <a:ext uri="{0D108BD9-81ED-4DB2-BD59-A6C34878D82A}">
                    <a16:rowId xmlns:a16="http://schemas.microsoft.com/office/drawing/2014/main" val="3349970985"/>
                  </a:ext>
                </a:extLst>
              </a:tr>
              <a:tr h="403321">
                <a:tc>
                  <a:txBody>
                    <a:bodyPr/>
                    <a:lstStyle/>
                    <a:p>
                      <a:pPr algn="l" fontAlgn="b"/>
                      <a:r>
                        <a:rPr lang="en-US" sz="3200" b="0" i="0" u="none" strike="noStrike" dirty="0">
                          <a:solidFill>
                            <a:srgbClr val="000000"/>
                          </a:solidFill>
                          <a:effectLst/>
                          <a:latin typeface="Calibri" panose="020F0502020204030204" pitchFamily="34" charset="0"/>
                        </a:rPr>
                        <a:t>Acceleration</a:t>
                      </a:r>
                    </a:p>
                  </a:txBody>
                  <a:tcPr marL="9525" marR="9525" marT="9525" marB="0" anchor="b">
                    <a:lnL>
                      <a:noFill/>
                    </a:lnL>
                    <a:lnR>
                      <a:noFill/>
                    </a:lnR>
                    <a:lnT>
                      <a:noFill/>
                    </a:lnT>
                    <a:lnB>
                      <a:noFill/>
                    </a:lnB>
                    <a:noFill/>
                  </a:tcPr>
                </a:tc>
                <a:extLst>
                  <a:ext uri="{0D108BD9-81ED-4DB2-BD59-A6C34878D82A}">
                    <a16:rowId xmlns:a16="http://schemas.microsoft.com/office/drawing/2014/main" val="2100180695"/>
                  </a:ext>
                </a:extLst>
              </a:tr>
              <a:tr h="403321">
                <a:tc>
                  <a:txBody>
                    <a:bodyPr/>
                    <a:lstStyle/>
                    <a:p>
                      <a:pPr algn="l" fontAlgn="b"/>
                      <a:r>
                        <a:rPr lang="en-US" sz="3200" b="0" i="0" u="none" strike="noStrike" dirty="0">
                          <a:solidFill>
                            <a:srgbClr val="000000"/>
                          </a:solidFill>
                          <a:effectLst/>
                          <a:latin typeface="Calibri" panose="020F0502020204030204" pitchFamily="34" charset="0"/>
                        </a:rPr>
                        <a:t>Name</a:t>
                      </a:r>
                    </a:p>
                  </a:txBody>
                  <a:tcPr marL="9525" marR="9525" marT="9525" marB="0" anchor="b">
                    <a:lnL>
                      <a:noFill/>
                    </a:lnL>
                    <a:lnR>
                      <a:noFill/>
                    </a:lnR>
                    <a:lnT>
                      <a:noFill/>
                    </a:lnT>
                    <a:lnB>
                      <a:noFill/>
                    </a:lnB>
                    <a:noFill/>
                  </a:tcPr>
                </a:tc>
                <a:extLst>
                  <a:ext uri="{0D108BD9-81ED-4DB2-BD59-A6C34878D82A}">
                    <a16:rowId xmlns:a16="http://schemas.microsoft.com/office/drawing/2014/main" val="2268353176"/>
                  </a:ext>
                </a:extLst>
              </a:tr>
              <a:tr h="403321">
                <a:tc>
                  <a:txBody>
                    <a:bodyPr/>
                    <a:lstStyle/>
                    <a:p>
                      <a:pPr algn="l" fontAlgn="b"/>
                      <a:r>
                        <a:rPr lang="en-US" sz="3200" b="0" i="0" u="none" strike="noStrike" dirty="0">
                          <a:solidFill>
                            <a:srgbClr val="000000"/>
                          </a:solidFill>
                          <a:effectLst/>
                          <a:latin typeface="Calibri" panose="020F0502020204030204" pitchFamily="34" charset="0"/>
                        </a:rPr>
                        <a:t>Year</a:t>
                      </a:r>
                    </a:p>
                  </a:txBody>
                  <a:tcPr marL="9525" marR="9525" marT="9525" marB="0" anchor="b">
                    <a:lnL>
                      <a:noFill/>
                    </a:lnL>
                    <a:lnR>
                      <a:noFill/>
                    </a:lnR>
                    <a:lnT>
                      <a:noFill/>
                    </a:lnT>
                    <a:lnB>
                      <a:noFill/>
                    </a:lnB>
                    <a:noFill/>
                  </a:tcPr>
                </a:tc>
                <a:extLst>
                  <a:ext uri="{0D108BD9-81ED-4DB2-BD59-A6C34878D82A}">
                    <a16:rowId xmlns:a16="http://schemas.microsoft.com/office/drawing/2014/main" val="2237279988"/>
                  </a:ext>
                </a:extLst>
              </a:tr>
              <a:tr h="403321">
                <a:tc>
                  <a:txBody>
                    <a:bodyPr/>
                    <a:lstStyle/>
                    <a:p>
                      <a:pPr algn="l" fontAlgn="b"/>
                      <a:r>
                        <a:rPr lang="en-US" sz="3200" b="0" i="0" u="none" strike="noStrike" dirty="0">
                          <a:solidFill>
                            <a:srgbClr val="000000"/>
                          </a:solidFill>
                          <a:effectLst/>
                          <a:latin typeface="Calibri" panose="020F0502020204030204" pitchFamily="34" charset="0"/>
                        </a:rPr>
                        <a:t>Horsepower</a:t>
                      </a:r>
                    </a:p>
                  </a:txBody>
                  <a:tcPr marL="9525" marR="9525" marT="9525" marB="0" anchor="b">
                    <a:lnL>
                      <a:noFill/>
                    </a:lnL>
                    <a:lnR>
                      <a:noFill/>
                    </a:lnR>
                    <a:lnT>
                      <a:noFill/>
                    </a:lnT>
                    <a:lnB>
                      <a:noFill/>
                    </a:lnB>
                    <a:noFill/>
                  </a:tcPr>
                </a:tc>
                <a:extLst>
                  <a:ext uri="{0D108BD9-81ED-4DB2-BD59-A6C34878D82A}">
                    <a16:rowId xmlns:a16="http://schemas.microsoft.com/office/drawing/2014/main" val="1614176270"/>
                  </a:ext>
                </a:extLst>
              </a:tr>
            </a:tbl>
          </a:graphicData>
        </a:graphic>
      </p:graphicFrame>
      <p:sp>
        <p:nvSpPr>
          <p:cNvPr id="4" name="Footer Placeholder 3">
            <a:extLst>
              <a:ext uri="{FF2B5EF4-FFF2-40B4-BE49-F238E27FC236}">
                <a16:creationId xmlns:a16="http://schemas.microsoft.com/office/drawing/2014/main" id="{09DF3CE2-19D5-BD94-4956-06BDC262C96A}"/>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337181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36EBAB-CB99-8E2E-A8A0-8E8AA31BC5FC}"/>
              </a:ext>
            </a:extLst>
          </p:cNvPr>
          <p:cNvPicPr>
            <a:picLocks noChangeAspect="1"/>
          </p:cNvPicPr>
          <p:nvPr/>
        </p:nvPicPr>
        <p:blipFill>
          <a:blip r:embed="rId2"/>
          <a:stretch>
            <a:fillRect/>
          </a:stretch>
        </p:blipFill>
        <p:spPr>
          <a:xfrm>
            <a:off x="265471" y="704470"/>
            <a:ext cx="10574594" cy="5449060"/>
          </a:xfrm>
          <a:prstGeom prst="rect">
            <a:avLst/>
          </a:prstGeom>
        </p:spPr>
      </p:pic>
      <p:pic>
        <p:nvPicPr>
          <p:cNvPr id="7" name="Picture 6">
            <a:extLst>
              <a:ext uri="{FF2B5EF4-FFF2-40B4-BE49-F238E27FC236}">
                <a16:creationId xmlns:a16="http://schemas.microsoft.com/office/drawing/2014/main" id="{69B666FB-2E1D-4304-8ABA-A0030164E747}"/>
              </a:ext>
            </a:extLst>
          </p:cNvPr>
          <p:cNvPicPr>
            <a:picLocks noChangeAspect="1"/>
          </p:cNvPicPr>
          <p:nvPr/>
        </p:nvPicPr>
        <p:blipFill>
          <a:blip r:embed="rId3"/>
          <a:stretch>
            <a:fillRect/>
          </a:stretch>
        </p:blipFill>
        <p:spPr>
          <a:xfrm>
            <a:off x="9453742" y="4734233"/>
            <a:ext cx="1838582" cy="1828799"/>
          </a:xfrm>
          <a:prstGeom prst="rect">
            <a:avLst/>
          </a:prstGeom>
        </p:spPr>
      </p:pic>
      <p:sp>
        <p:nvSpPr>
          <p:cNvPr id="2" name="Footer Placeholder 1">
            <a:extLst>
              <a:ext uri="{FF2B5EF4-FFF2-40B4-BE49-F238E27FC236}">
                <a16:creationId xmlns:a16="http://schemas.microsoft.com/office/drawing/2014/main" id="{BABEF280-2240-8B46-12AD-DC325420611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259929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DEB1-5858-669C-16A0-9EA22C74524C}"/>
              </a:ext>
            </a:extLst>
          </p:cNvPr>
          <p:cNvSpPr>
            <a:spLocks noGrp="1"/>
          </p:cNvSpPr>
          <p:nvPr>
            <p:ph type="title"/>
          </p:nvPr>
        </p:nvSpPr>
        <p:spPr>
          <a:xfrm>
            <a:off x="727364" y="136525"/>
            <a:ext cx="10515600" cy="847148"/>
          </a:xfrm>
        </p:spPr>
        <p:txBody>
          <a:bodyPr/>
          <a:lstStyle/>
          <a:p>
            <a:r>
              <a:rPr lang="en-US" b="1" dirty="0">
                <a:latin typeface="Arial Black" panose="020B0A04020102020204" pitchFamily="34" charset="0"/>
              </a:rPr>
              <a:t>View of Car Dataset in Orange</a:t>
            </a:r>
            <a:endParaRPr lang="en-PK" b="1" dirty="0">
              <a:latin typeface="Arial Black" panose="020B0A04020102020204" pitchFamily="34" charset="0"/>
            </a:endParaRPr>
          </a:p>
        </p:txBody>
      </p:sp>
      <p:pic>
        <p:nvPicPr>
          <p:cNvPr id="8" name="Content Placeholder 7">
            <a:extLst>
              <a:ext uri="{FF2B5EF4-FFF2-40B4-BE49-F238E27FC236}">
                <a16:creationId xmlns:a16="http://schemas.microsoft.com/office/drawing/2014/main" id="{5D5D366B-C7C5-FCFC-0C70-A93322759477}"/>
              </a:ext>
            </a:extLst>
          </p:cNvPr>
          <p:cNvPicPr>
            <a:picLocks noGrp="1" noChangeAspect="1"/>
          </p:cNvPicPr>
          <p:nvPr>
            <p:ph idx="1"/>
          </p:nvPr>
        </p:nvPicPr>
        <p:blipFill>
          <a:blip r:embed="rId2"/>
          <a:stretch>
            <a:fillRect/>
          </a:stretch>
        </p:blipFill>
        <p:spPr>
          <a:xfrm>
            <a:off x="1288473" y="1082208"/>
            <a:ext cx="8894618" cy="5639268"/>
          </a:xfrm>
        </p:spPr>
      </p:pic>
      <p:sp>
        <p:nvSpPr>
          <p:cNvPr id="4" name="Footer Placeholder 3">
            <a:extLst>
              <a:ext uri="{FF2B5EF4-FFF2-40B4-BE49-F238E27FC236}">
                <a16:creationId xmlns:a16="http://schemas.microsoft.com/office/drawing/2014/main" id="{A624ADC4-89D8-6A9A-5B06-44376200A1A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155019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2F1E-C53E-9185-CFF7-7097B62F73C1}"/>
              </a:ext>
            </a:extLst>
          </p:cNvPr>
          <p:cNvSpPr>
            <a:spLocks noGrp="1"/>
          </p:cNvSpPr>
          <p:nvPr>
            <p:ph type="title"/>
          </p:nvPr>
        </p:nvSpPr>
        <p:spPr>
          <a:xfrm>
            <a:off x="838200" y="365125"/>
            <a:ext cx="10515600" cy="895639"/>
          </a:xfrm>
        </p:spPr>
        <p:txBody>
          <a:bodyPr>
            <a:normAutofit/>
          </a:bodyPr>
          <a:lstStyle/>
          <a:p>
            <a:r>
              <a:rPr lang="en-US" sz="3200" b="1" dirty="0">
                <a:latin typeface="Arial Black" panose="020B0A04020102020204" pitchFamily="34" charset="0"/>
              </a:rPr>
              <a:t>Box-Plot and Villon Chart (Miles Per Gallon)</a:t>
            </a:r>
            <a:endParaRPr lang="en-PK" sz="3200" b="1" dirty="0">
              <a:latin typeface="Arial Black" panose="020B0A04020102020204" pitchFamily="34" charset="0"/>
            </a:endParaRPr>
          </a:p>
        </p:txBody>
      </p:sp>
      <p:sp>
        <p:nvSpPr>
          <p:cNvPr id="4" name="Footer Placeholder 3">
            <a:extLst>
              <a:ext uri="{FF2B5EF4-FFF2-40B4-BE49-F238E27FC236}">
                <a16:creationId xmlns:a16="http://schemas.microsoft.com/office/drawing/2014/main" id="{3389EA8F-4AEB-5674-BFB1-2B3D967D9E00}"/>
              </a:ext>
            </a:extLst>
          </p:cNvPr>
          <p:cNvSpPr>
            <a:spLocks noGrp="1"/>
          </p:cNvSpPr>
          <p:nvPr>
            <p:ph type="ftr" sz="quarter" idx="11"/>
          </p:nvPr>
        </p:nvSpPr>
        <p:spPr/>
        <p:txBody>
          <a:bodyPr/>
          <a:lstStyle/>
          <a:p>
            <a:r>
              <a:rPr lang="en-US"/>
              <a:t>Dr. Muhammad Yasir Rafiq </a:t>
            </a:r>
            <a:endParaRPr lang="en-PK"/>
          </a:p>
        </p:txBody>
      </p:sp>
      <p:pic>
        <p:nvPicPr>
          <p:cNvPr id="12" name="Picture 11">
            <a:extLst>
              <a:ext uri="{FF2B5EF4-FFF2-40B4-BE49-F238E27FC236}">
                <a16:creationId xmlns:a16="http://schemas.microsoft.com/office/drawing/2014/main" id="{01F917C2-159E-F30D-1258-99B2D97C9F17}"/>
              </a:ext>
            </a:extLst>
          </p:cNvPr>
          <p:cNvPicPr>
            <a:picLocks noChangeAspect="1"/>
          </p:cNvPicPr>
          <p:nvPr/>
        </p:nvPicPr>
        <p:blipFill>
          <a:blip r:embed="rId2"/>
          <a:stretch>
            <a:fillRect/>
          </a:stretch>
        </p:blipFill>
        <p:spPr>
          <a:xfrm>
            <a:off x="6608618" y="1667254"/>
            <a:ext cx="5306291" cy="3895998"/>
          </a:xfrm>
          <a:prstGeom prst="rect">
            <a:avLst/>
          </a:prstGeom>
        </p:spPr>
      </p:pic>
      <p:pic>
        <p:nvPicPr>
          <p:cNvPr id="16" name="Picture 15">
            <a:extLst>
              <a:ext uri="{FF2B5EF4-FFF2-40B4-BE49-F238E27FC236}">
                <a16:creationId xmlns:a16="http://schemas.microsoft.com/office/drawing/2014/main" id="{476FA1C0-B182-50FC-CD1E-6C657FB81630}"/>
              </a:ext>
            </a:extLst>
          </p:cNvPr>
          <p:cNvPicPr>
            <a:picLocks noChangeAspect="1"/>
          </p:cNvPicPr>
          <p:nvPr/>
        </p:nvPicPr>
        <p:blipFill>
          <a:blip r:embed="rId3"/>
          <a:stretch>
            <a:fillRect/>
          </a:stretch>
        </p:blipFill>
        <p:spPr>
          <a:xfrm>
            <a:off x="387927" y="1667254"/>
            <a:ext cx="6220691" cy="4033648"/>
          </a:xfrm>
          <a:prstGeom prst="rect">
            <a:avLst/>
          </a:prstGeom>
        </p:spPr>
      </p:pic>
    </p:spTree>
    <p:extLst>
      <p:ext uri="{BB962C8B-B14F-4D97-AF65-F5344CB8AC3E}">
        <p14:creationId xmlns:p14="http://schemas.microsoft.com/office/powerpoint/2010/main" val="1949849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9CF1-7B9A-1109-8858-06216BF3B2DC}"/>
              </a:ext>
            </a:extLst>
          </p:cNvPr>
          <p:cNvSpPr>
            <a:spLocks noGrp="1"/>
          </p:cNvSpPr>
          <p:nvPr>
            <p:ph type="title"/>
          </p:nvPr>
        </p:nvSpPr>
        <p:spPr>
          <a:xfrm>
            <a:off x="838200" y="365126"/>
            <a:ext cx="10515600" cy="867930"/>
          </a:xfrm>
        </p:spPr>
        <p:txBody>
          <a:bodyPr/>
          <a:lstStyle/>
          <a:p>
            <a:r>
              <a:rPr lang="en-US" b="1" dirty="0">
                <a:latin typeface="Arial Black" panose="020B0A04020102020204" pitchFamily="34" charset="0"/>
              </a:rPr>
              <a:t>Scatter Diagram</a:t>
            </a:r>
            <a:endParaRPr lang="en-PK" b="1" dirty="0">
              <a:latin typeface="Arial Black" panose="020B0A04020102020204" pitchFamily="34" charset="0"/>
            </a:endParaRPr>
          </a:p>
        </p:txBody>
      </p:sp>
      <p:pic>
        <p:nvPicPr>
          <p:cNvPr id="6" name="Content Placeholder 5">
            <a:extLst>
              <a:ext uri="{FF2B5EF4-FFF2-40B4-BE49-F238E27FC236}">
                <a16:creationId xmlns:a16="http://schemas.microsoft.com/office/drawing/2014/main" id="{6EB9CB51-DDF2-F356-03DA-BB0B63A3A538}"/>
              </a:ext>
            </a:extLst>
          </p:cNvPr>
          <p:cNvPicPr>
            <a:picLocks noGrp="1" noChangeAspect="1"/>
          </p:cNvPicPr>
          <p:nvPr>
            <p:ph idx="1"/>
          </p:nvPr>
        </p:nvPicPr>
        <p:blipFill>
          <a:blip r:embed="rId2"/>
          <a:stretch>
            <a:fillRect/>
          </a:stretch>
        </p:blipFill>
        <p:spPr>
          <a:xfrm>
            <a:off x="172813" y="1847850"/>
            <a:ext cx="5923187" cy="4351338"/>
          </a:xfrm>
        </p:spPr>
      </p:pic>
      <p:sp>
        <p:nvSpPr>
          <p:cNvPr id="4" name="Footer Placeholder 3">
            <a:extLst>
              <a:ext uri="{FF2B5EF4-FFF2-40B4-BE49-F238E27FC236}">
                <a16:creationId xmlns:a16="http://schemas.microsoft.com/office/drawing/2014/main" id="{605C7776-F4EA-732B-C66E-1BE74CD2776A}"/>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9CE07BE2-CA6D-7AB0-51A9-9CB1A3049883}"/>
              </a:ext>
            </a:extLst>
          </p:cNvPr>
          <p:cNvPicPr>
            <a:picLocks noChangeAspect="1"/>
          </p:cNvPicPr>
          <p:nvPr/>
        </p:nvPicPr>
        <p:blipFill>
          <a:blip r:embed="rId3"/>
          <a:stretch>
            <a:fillRect/>
          </a:stretch>
        </p:blipFill>
        <p:spPr>
          <a:xfrm>
            <a:off x="6096000" y="2169103"/>
            <a:ext cx="5592854" cy="4108666"/>
          </a:xfrm>
          <a:prstGeom prst="rect">
            <a:avLst/>
          </a:prstGeom>
        </p:spPr>
      </p:pic>
    </p:spTree>
    <p:extLst>
      <p:ext uri="{BB962C8B-B14F-4D97-AF65-F5344CB8AC3E}">
        <p14:creationId xmlns:p14="http://schemas.microsoft.com/office/powerpoint/2010/main" val="422410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B86F-A258-395E-86B3-0AB91ECE26F8}"/>
              </a:ext>
            </a:extLst>
          </p:cNvPr>
          <p:cNvSpPr>
            <a:spLocks noGrp="1"/>
          </p:cNvSpPr>
          <p:nvPr>
            <p:ph type="title"/>
          </p:nvPr>
        </p:nvSpPr>
        <p:spPr>
          <a:xfrm>
            <a:off x="838200" y="365125"/>
            <a:ext cx="10515600" cy="646257"/>
          </a:xfrm>
        </p:spPr>
        <p:txBody>
          <a:bodyPr>
            <a:normAutofit fontScale="90000"/>
          </a:bodyPr>
          <a:lstStyle/>
          <a:p>
            <a:r>
              <a:rPr lang="en-US" b="1" dirty="0">
                <a:latin typeface="Arial Black" panose="020B0A04020102020204" pitchFamily="34" charset="0"/>
              </a:rPr>
              <a:t>Distributions / Bar Chart</a:t>
            </a:r>
            <a:endParaRPr lang="en-PK" b="1" dirty="0">
              <a:latin typeface="Arial Black" panose="020B0A04020102020204" pitchFamily="34" charset="0"/>
            </a:endParaRPr>
          </a:p>
        </p:txBody>
      </p:sp>
      <p:pic>
        <p:nvPicPr>
          <p:cNvPr id="6" name="Content Placeholder 5">
            <a:extLst>
              <a:ext uri="{FF2B5EF4-FFF2-40B4-BE49-F238E27FC236}">
                <a16:creationId xmlns:a16="http://schemas.microsoft.com/office/drawing/2014/main" id="{3830ED25-6746-362E-82C1-9357FFE85788}"/>
              </a:ext>
            </a:extLst>
          </p:cNvPr>
          <p:cNvPicPr>
            <a:picLocks noGrp="1" noChangeAspect="1"/>
          </p:cNvPicPr>
          <p:nvPr>
            <p:ph idx="1"/>
          </p:nvPr>
        </p:nvPicPr>
        <p:blipFill>
          <a:blip r:embed="rId2"/>
          <a:stretch>
            <a:fillRect/>
          </a:stretch>
        </p:blipFill>
        <p:spPr>
          <a:xfrm>
            <a:off x="2050472" y="1399309"/>
            <a:ext cx="7800109" cy="4777654"/>
          </a:xfrm>
        </p:spPr>
      </p:pic>
      <p:sp>
        <p:nvSpPr>
          <p:cNvPr id="4" name="Footer Placeholder 3">
            <a:extLst>
              <a:ext uri="{FF2B5EF4-FFF2-40B4-BE49-F238E27FC236}">
                <a16:creationId xmlns:a16="http://schemas.microsoft.com/office/drawing/2014/main" id="{9E4464AA-85DC-A28C-8AD5-FB2037C281E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589610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06CE-610D-8F49-A360-34AEAAE9DECA}"/>
              </a:ext>
            </a:extLst>
          </p:cNvPr>
          <p:cNvSpPr>
            <a:spLocks noGrp="1"/>
          </p:cNvSpPr>
          <p:nvPr>
            <p:ph type="title"/>
          </p:nvPr>
        </p:nvSpPr>
        <p:spPr>
          <a:xfrm>
            <a:off x="838200" y="365126"/>
            <a:ext cx="10515600" cy="715530"/>
          </a:xfrm>
        </p:spPr>
        <p:txBody>
          <a:bodyPr/>
          <a:lstStyle/>
          <a:p>
            <a:r>
              <a:rPr lang="en-US" sz="4000" b="1" dirty="0">
                <a:latin typeface="Arial Black" panose="020B0A04020102020204" pitchFamily="34" charset="0"/>
              </a:rPr>
              <a:t>Bar</a:t>
            </a:r>
            <a:r>
              <a:rPr lang="en-US" dirty="0"/>
              <a:t> </a:t>
            </a:r>
            <a:r>
              <a:rPr lang="en-US" sz="4000" b="1" dirty="0">
                <a:latin typeface="Arial Black" panose="020B0A04020102020204" pitchFamily="34" charset="0"/>
              </a:rPr>
              <a:t>Chart</a:t>
            </a:r>
            <a:endParaRPr lang="en-PK" sz="4000" b="1" dirty="0">
              <a:latin typeface="Arial Black" panose="020B0A04020102020204" pitchFamily="34" charset="0"/>
            </a:endParaRPr>
          </a:p>
        </p:txBody>
      </p:sp>
      <p:pic>
        <p:nvPicPr>
          <p:cNvPr id="6" name="Content Placeholder 5">
            <a:extLst>
              <a:ext uri="{FF2B5EF4-FFF2-40B4-BE49-F238E27FC236}">
                <a16:creationId xmlns:a16="http://schemas.microsoft.com/office/drawing/2014/main" id="{DEE83A9D-F855-40FF-FE5E-80FFF16F0536}"/>
              </a:ext>
            </a:extLst>
          </p:cNvPr>
          <p:cNvPicPr>
            <a:picLocks noGrp="1" noChangeAspect="1"/>
          </p:cNvPicPr>
          <p:nvPr>
            <p:ph idx="1"/>
          </p:nvPr>
        </p:nvPicPr>
        <p:blipFill>
          <a:blip r:embed="rId2"/>
          <a:stretch>
            <a:fillRect/>
          </a:stretch>
        </p:blipFill>
        <p:spPr>
          <a:xfrm>
            <a:off x="2355274" y="1524000"/>
            <a:ext cx="7459016" cy="4947000"/>
          </a:xfrm>
        </p:spPr>
      </p:pic>
      <p:sp>
        <p:nvSpPr>
          <p:cNvPr id="4" name="Footer Placeholder 3">
            <a:extLst>
              <a:ext uri="{FF2B5EF4-FFF2-40B4-BE49-F238E27FC236}">
                <a16:creationId xmlns:a16="http://schemas.microsoft.com/office/drawing/2014/main" id="{5EEED288-3ED8-E30F-82C6-44E6E6FD702A}"/>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080818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B2A5-971B-4ACF-95F8-5BE2AC5F09E6}"/>
              </a:ext>
            </a:extLst>
          </p:cNvPr>
          <p:cNvSpPr>
            <a:spLocks noGrp="1"/>
          </p:cNvSpPr>
          <p:nvPr>
            <p:ph type="title"/>
          </p:nvPr>
        </p:nvSpPr>
        <p:spPr/>
        <p:txBody>
          <a:bodyPr/>
          <a:lstStyle/>
          <a:p>
            <a:r>
              <a:rPr lang="en-US" b="1" dirty="0">
                <a:solidFill>
                  <a:srgbClr val="0070C0"/>
                </a:solidFill>
                <a:latin typeface="Arial Black" panose="020B0A04020102020204" pitchFamily="34" charset="0"/>
              </a:rPr>
              <a:t>IRIS DATSET</a:t>
            </a:r>
            <a:endParaRPr lang="en-PK" b="1" dirty="0">
              <a:solidFill>
                <a:srgbClr val="0070C0"/>
              </a:solidFill>
              <a:latin typeface="Arial Black" panose="020B0A04020102020204" pitchFamily="34" charset="0"/>
            </a:endParaRPr>
          </a:p>
        </p:txBody>
      </p:sp>
      <p:pic>
        <p:nvPicPr>
          <p:cNvPr id="5" name="Picture 4">
            <a:extLst>
              <a:ext uri="{FF2B5EF4-FFF2-40B4-BE49-F238E27FC236}">
                <a16:creationId xmlns:a16="http://schemas.microsoft.com/office/drawing/2014/main" id="{B1509C0E-D9E6-D53E-3B84-F613806FC4E1}"/>
              </a:ext>
            </a:extLst>
          </p:cNvPr>
          <p:cNvPicPr>
            <a:picLocks noChangeAspect="1"/>
          </p:cNvPicPr>
          <p:nvPr/>
        </p:nvPicPr>
        <p:blipFill>
          <a:blip r:embed="rId2"/>
          <a:stretch>
            <a:fillRect/>
          </a:stretch>
        </p:blipFill>
        <p:spPr>
          <a:xfrm>
            <a:off x="306260" y="1857155"/>
            <a:ext cx="10652025" cy="4500102"/>
          </a:xfrm>
          <a:prstGeom prst="rect">
            <a:avLst/>
          </a:prstGeom>
        </p:spPr>
      </p:pic>
      <p:sp>
        <p:nvSpPr>
          <p:cNvPr id="3" name="Footer Placeholder 2">
            <a:extLst>
              <a:ext uri="{FF2B5EF4-FFF2-40B4-BE49-F238E27FC236}">
                <a16:creationId xmlns:a16="http://schemas.microsoft.com/office/drawing/2014/main" id="{97E5B0B1-3B36-4359-E235-818865545446}"/>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488990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0A3E-5AF6-8DCF-512C-E88BD590032E}"/>
              </a:ext>
            </a:extLst>
          </p:cNvPr>
          <p:cNvSpPr>
            <a:spLocks noGrp="1"/>
          </p:cNvSpPr>
          <p:nvPr>
            <p:ph type="title"/>
          </p:nvPr>
        </p:nvSpPr>
        <p:spPr/>
        <p:txBody>
          <a:bodyPr/>
          <a:lstStyle/>
          <a:p>
            <a:r>
              <a:rPr lang="en-US" b="1" dirty="0">
                <a:solidFill>
                  <a:srgbClr val="0070C0"/>
                </a:solidFill>
                <a:latin typeface="Arial Black" panose="020B0A04020102020204" pitchFamily="34" charset="0"/>
              </a:rPr>
              <a:t>IRIS DATSET-FEATURES</a:t>
            </a:r>
            <a:endParaRPr lang="en-PK" dirty="0"/>
          </a:p>
        </p:txBody>
      </p:sp>
      <p:pic>
        <p:nvPicPr>
          <p:cNvPr id="5" name="Picture 4">
            <a:extLst>
              <a:ext uri="{FF2B5EF4-FFF2-40B4-BE49-F238E27FC236}">
                <a16:creationId xmlns:a16="http://schemas.microsoft.com/office/drawing/2014/main" id="{9A082F34-A620-8BED-07DB-7EADB23F0D39}"/>
              </a:ext>
            </a:extLst>
          </p:cNvPr>
          <p:cNvPicPr>
            <a:picLocks noChangeAspect="1"/>
          </p:cNvPicPr>
          <p:nvPr/>
        </p:nvPicPr>
        <p:blipFill>
          <a:blip r:embed="rId2"/>
          <a:stretch>
            <a:fillRect/>
          </a:stretch>
        </p:blipFill>
        <p:spPr>
          <a:xfrm>
            <a:off x="897753" y="1809523"/>
            <a:ext cx="10559736" cy="4533220"/>
          </a:xfrm>
          <a:prstGeom prst="rect">
            <a:avLst/>
          </a:prstGeom>
        </p:spPr>
      </p:pic>
      <p:sp>
        <p:nvSpPr>
          <p:cNvPr id="3" name="Footer Placeholder 2">
            <a:extLst>
              <a:ext uri="{FF2B5EF4-FFF2-40B4-BE49-F238E27FC236}">
                <a16:creationId xmlns:a16="http://schemas.microsoft.com/office/drawing/2014/main" id="{C10EB4A3-1856-E8C6-A99E-030ED924D7D9}"/>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766581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E5E7B-B136-5785-CF69-9E16A97359A6}"/>
              </a:ext>
            </a:extLst>
          </p:cNvPr>
          <p:cNvSpPr>
            <a:spLocks noGrp="1"/>
          </p:cNvSpPr>
          <p:nvPr>
            <p:ph type="title"/>
          </p:nvPr>
        </p:nvSpPr>
        <p:spPr/>
        <p:txBody>
          <a:bodyPr/>
          <a:lstStyle/>
          <a:p>
            <a:r>
              <a:rPr lang="en-US" dirty="0"/>
              <a:t>Loading of IRIS Data </a:t>
            </a:r>
            <a:endParaRPr lang="en-PK" dirty="0"/>
          </a:p>
        </p:txBody>
      </p:sp>
      <p:pic>
        <p:nvPicPr>
          <p:cNvPr id="5" name="Picture 4">
            <a:extLst>
              <a:ext uri="{FF2B5EF4-FFF2-40B4-BE49-F238E27FC236}">
                <a16:creationId xmlns:a16="http://schemas.microsoft.com/office/drawing/2014/main" id="{7EC4431A-E675-D1D9-DAB0-25181D28CE61}"/>
              </a:ext>
            </a:extLst>
          </p:cNvPr>
          <p:cNvPicPr>
            <a:picLocks noChangeAspect="1"/>
          </p:cNvPicPr>
          <p:nvPr/>
        </p:nvPicPr>
        <p:blipFill>
          <a:blip r:embed="rId2"/>
          <a:stretch>
            <a:fillRect/>
          </a:stretch>
        </p:blipFill>
        <p:spPr>
          <a:xfrm>
            <a:off x="2210956" y="1509486"/>
            <a:ext cx="6716739" cy="5348514"/>
          </a:xfrm>
          <a:prstGeom prst="rect">
            <a:avLst/>
          </a:prstGeom>
        </p:spPr>
      </p:pic>
      <p:sp>
        <p:nvSpPr>
          <p:cNvPr id="3" name="Footer Placeholder 2">
            <a:extLst>
              <a:ext uri="{FF2B5EF4-FFF2-40B4-BE49-F238E27FC236}">
                <a16:creationId xmlns:a16="http://schemas.microsoft.com/office/drawing/2014/main" id="{192AEA27-B7C9-3B10-186C-F260DAC3331A}"/>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479389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8F05B-A6F0-5502-6B43-A26D637D7F5C}"/>
              </a:ext>
            </a:extLst>
          </p:cNvPr>
          <p:cNvSpPr>
            <a:spLocks noGrp="1"/>
          </p:cNvSpPr>
          <p:nvPr>
            <p:ph type="title"/>
          </p:nvPr>
        </p:nvSpPr>
        <p:spPr/>
        <p:txBody>
          <a:bodyPr/>
          <a:lstStyle/>
          <a:p>
            <a:r>
              <a:rPr lang="en-US" b="1" dirty="0">
                <a:solidFill>
                  <a:srgbClr val="0070C0"/>
                </a:solidFill>
                <a:latin typeface="Arial Black" panose="020B0A04020102020204" pitchFamily="34" charset="0"/>
              </a:rPr>
              <a:t>Visualization</a:t>
            </a:r>
            <a:r>
              <a:rPr lang="en-US" dirty="0"/>
              <a:t> </a:t>
            </a:r>
            <a:r>
              <a:rPr lang="en-US" b="1" dirty="0">
                <a:solidFill>
                  <a:srgbClr val="0070C0"/>
                </a:solidFill>
                <a:latin typeface="Arial Black" panose="020B0A04020102020204" pitchFamily="34" charset="0"/>
              </a:rPr>
              <a:t>Using</a:t>
            </a:r>
            <a:r>
              <a:rPr lang="en-US" dirty="0"/>
              <a:t> </a:t>
            </a:r>
            <a:r>
              <a:rPr lang="en-US" b="1" dirty="0">
                <a:solidFill>
                  <a:srgbClr val="0070C0"/>
                </a:solidFill>
                <a:latin typeface="Arial Black" panose="020B0A04020102020204" pitchFamily="34" charset="0"/>
              </a:rPr>
              <a:t>IRIS</a:t>
            </a:r>
            <a:r>
              <a:rPr lang="en-US" dirty="0"/>
              <a:t> </a:t>
            </a:r>
            <a:r>
              <a:rPr lang="en-US" b="1" dirty="0">
                <a:solidFill>
                  <a:srgbClr val="0070C0"/>
                </a:solidFill>
                <a:latin typeface="Arial Black" panose="020B0A04020102020204" pitchFamily="34" charset="0"/>
              </a:rPr>
              <a:t>Dataset</a:t>
            </a:r>
            <a:r>
              <a:rPr lang="en-US" dirty="0"/>
              <a:t> </a:t>
            </a:r>
            <a:endParaRPr lang="en-PK" dirty="0"/>
          </a:p>
        </p:txBody>
      </p:sp>
      <p:sp>
        <p:nvSpPr>
          <p:cNvPr id="4" name="Footer Placeholder 3">
            <a:extLst>
              <a:ext uri="{FF2B5EF4-FFF2-40B4-BE49-F238E27FC236}">
                <a16:creationId xmlns:a16="http://schemas.microsoft.com/office/drawing/2014/main" id="{D669DB4E-EC10-2C68-0083-CCDDCBF9B962}"/>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4A5E3AB9-6A3E-2AED-1150-78C7C6B403D1}"/>
              </a:ext>
            </a:extLst>
          </p:cNvPr>
          <p:cNvPicPr>
            <a:picLocks noChangeAspect="1"/>
          </p:cNvPicPr>
          <p:nvPr/>
        </p:nvPicPr>
        <p:blipFill>
          <a:blip r:embed="rId2"/>
          <a:stretch>
            <a:fillRect/>
          </a:stretch>
        </p:blipFill>
        <p:spPr>
          <a:xfrm>
            <a:off x="838199" y="1454728"/>
            <a:ext cx="10157531" cy="4937482"/>
          </a:xfrm>
          <a:prstGeom prst="rect">
            <a:avLst/>
          </a:prstGeom>
        </p:spPr>
      </p:pic>
    </p:spTree>
    <p:extLst>
      <p:ext uri="{BB962C8B-B14F-4D97-AF65-F5344CB8AC3E}">
        <p14:creationId xmlns:p14="http://schemas.microsoft.com/office/powerpoint/2010/main" val="1291391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D942-6E9B-AEC2-AA6A-0BFAEFB58A6B}"/>
              </a:ext>
            </a:extLst>
          </p:cNvPr>
          <p:cNvSpPr>
            <a:spLocks noGrp="1"/>
          </p:cNvSpPr>
          <p:nvPr>
            <p:ph type="title"/>
          </p:nvPr>
        </p:nvSpPr>
        <p:spPr/>
        <p:txBody>
          <a:bodyPr/>
          <a:lstStyle/>
          <a:p>
            <a:r>
              <a:rPr lang="en-US" b="1" dirty="0">
                <a:solidFill>
                  <a:srgbClr val="0070C0"/>
                </a:solidFill>
                <a:latin typeface="Arial Black" panose="020B0A04020102020204" pitchFamily="34" charset="0"/>
              </a:rPr>
              <a:t>Paint Widget</a:t>
            </a:r>
            <a:endParaRPr lang="en-PK" b="1" dirty="0">
              <a:solidFill>
                <a:srgbClr val="0070C0"/>
              </a:solidFill>
              <a:latin typeface="Arial Black" panose="020B0A04020102020204" pitchFamily="34" charset="0"/>
            </a:endParaRPr>
          </a:p>
        </p:txBody>
      </p:sp>
      <p:pic>
        <p:nvPicPr>
          <p:cNvPr id="6" name="Content Placeholder 5">
            <a:extLst>
              <a:ext uri="{FF2B5EF4-FFF2-40B4-BE49-F238E27FC236}">
                <a16:creationId xmlns:a16="http://schemas.microsoft.com/office/drawing/2014/main" id="{EB6ACDEE-2675-2783-6900-5C8238CD6874}"/>
              </a:ext>
            </a:extLst>
          </p:cNvPr>
          <p:cNvPicPr>
            <a:picLocks noGrp="1" noChangeAspect="1"/>
          </p:cNvPicPr>
          <p:nvPr>
            <p:ph idx="1"/>
          </p:nvPr>
        </p:nvPicPr>
        <p:blipFill>
          <a:blip r:embed="rId2"/>
          <a:stretch>
            <a:fillRect/>
          </a:stretch>
        </p:blipFill>
        <p:spPr>
          <a:xfrm>
            <a:off x="6478910" y="1027906"/>
            <a:ext cx="4650390" cy="3106613"/>
          </a:xfrm>
        </p:spPr>
      </p:pic>
      <p:sp>
        <p:nvSpPr>
          <p:cNvPr id="4" name="Footer Placeholder 3">
            <a:extLst>
              <a:ext uri="{FF2B5EF4-FFF2-40B4-BE49-F238E27FC236}">
                <a16:creationId xmlns:a16="http://schemas.microsoft.com/office/drawing/2014/main" id="{2E81D904-25B2-5390-0467-A0AACEBE0E55}"/>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AD5A30CC-AD69-02D2-1CF1-E734349EC673}"/>
              </a:ext>
            </a:extLst>
          </p:cNvPr>
          <p:cNvPicPr>
            <a:picLocks noChangeAspect="1"/>
          </p:cNvPicPr>
          <p:nvPr/>
        </p:nvPicPr>
        <p:blipFill>
          <a:blip r:embed="rId3"/>
          <a:stretch>
            <a:fillRect/>
          </a:stretch>
        </p:blipFill>
        <p:spPr>
          <a:xfrm>
            <a:off x="188609" y="1504950"/>
            <a:ext cx="5524483" cy="2661214"/>
          </a:xfrm>
          <a:prstGeom prst="rect">
            <a:avLst/>
          </a:prstGeom>
        </p:spPr>
      </p:pic>
      <p:pic>
        <p:nvPicPr>
          <p:cNvPr id="10" name="Picture 9">
            <a:extLst>
              <a:ext uri="{FF2B5EF4-FFF2-40B4-BE49-F238E27FC236}">
                <a16:creationId xmlns:a16="http://schemas.microsoft.com/office/drawing/2014/main" id="{288C18E4-871E-44F4-90F0-111432EA43A8}"/>
              </a:ext>
            </a:extLst>
          </p:cNvPr>
          <p:cNvPicPr>
            <a:picLocks noChangeAspect="1"/>
          </p:cNvPicPr>
          <p:nvPr/>
        </p:nvPicPr>
        <p:blipFill>
          <a:blip r:embed="rId4"/>
          <a:stretch>
            <a:fillRect/>
          </a:stretch>
        </p:blipFill>
        <p:spPr>
          <a:xfrm>
            <a:off x="188609" y="4363119"/>
            <a:ext cx="4114800" cy="2358356"/>
          </a:xfrm>
          <a:prstGeom prst="rect">
            <a:avLst/>
          </a:prstGeom>
        </p:spPr>
      </p:pic>
    </p:spTree>
    <p:extLst>
      <p:ext uri="{BB962C8B-B14F-4D97-AF65-F5344CB8AC3E}">
        <p14:creationId xmlns:p14="http://schemas.microsoft.com/office/powerpoint/2010/main" val="225773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F2F3-848A-A2C4-2A4C-AAAFF56CAA79}"/>
              </a:ext>
            </a:extLst>
          </p:cNvPr>
          <p:cNvSpPr>
            <a:spLocks noGrp="1"/>
          </p:cNvSpPr>
          <p:nvPr>
            <p:ph type="title"/>
          </p:nvPr>
        </p:nvSpPr>
        <p:spPr>
          <a:xfrm>
            <a:off x="682482" y="146192"/>
            <a:ext cx="10515600" cy="667262"/>
          </a:xfrm>
        </p:spPr>
        <p:txBody>
          <a:bodyPr>
            <a:normAutofit fontScale="90000"/>
          </a:bodyPr>
          <a:lstStyle/>
          <a:p>
            <a:r>
              <a:rPr lang="en-US" dirty="0">
                <a:latin typeface="Arial Black" panose="020B0A04020102020204" pitchFamily="34" charset="0"/>
              </a:rPr>
              <a:t>What</a:t>
            </a:r>
            <a:r>
              <a:rPr lang="en-US" sz="4000" b="1" dirty="0"/>
              <a:t> </a:t>
            </a:r>
            <a:r>
              <a:rPr lang="en-US" sz="4900" dirty="0">
                <a:latin typeface="Arial Black" panose="020B0A04020102020204" pitchFamily="34" charset="0"/>
              </a:rPr>
              <a:t>is</a:t>
            </a:r>
            <a:r>
              <a:rPr lang="en-US" sz="4000" b="1" dirty="0"/>
              <a:t> </a:t>
            </a:r>
            <a:r>
              <a:rPr lang="en-US" sz="4900" dirty="0">
                <a:latin typeface="Arial Black" panose="020B0A04020102020204" pitchFamily="34" charset="0"/>
              </a:rPr>
              <a:t>Orange???</a:t>
            </a:r>
            <a:endParaRPr lang="en-PK" sz="4900" dirty="0">
              <a:latin typeface="Arial Black" panose="020B0A04020102020204" pitchFamily="34" charset="0"/>
            </a:endParaRPr>
          </a:p>
        </p:txBody>
      </p:sp>
      <p:sp>
        <p:nvSpPr>
          <p:cNvPr id="7" name="Content Placeholder 6">
            <a:extLst>
              <a:ext uri="{FF2B5EF4-FFF2-40B4-BE49-F238E27FC236}">
                <a16:creationId xmlns:a16="http://schemas.microsoft.com/office/drawing/2014/main" id="{1CB18D21-624F-4185-BA74-C0F8F3D06E56}"/>
              </a:ext>
            </a:extLst>
          </p:cNvPr>
          <p:cNvSpPr>
            <a:spLocks noGrp="1"/>
          </p:cNvSpPr>
          <p:nvPr>
            <p:ph idx="1"/>
          </p:nvPr>
        </p:nvSpPr>
        <p:spPr/>
        <p:txBody>
          <a:bodyPr>
            <a:normAutofit fontScale="7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Components of the Orange are called </a:t>
            </a:r>
            <a:r>
              <a:rPr lang="en-US" b="1" dirty="0">
                <a:solidFill>
                  <a:srgbClr val="FF0000"/>
                </a:solidFill>
              </a:rPr>
              <a:t>Widgets.</a:t>
            </a:r>
            <a:endParaRPr lang="en-PK" b="1" dirty="0">
              <a:solidFill>
                <a:srgbClr val="FF0000"/>
              </a:solidFill>
            </a:endParaRPr>
          </a:p>
        </p:txBody>
      </p:sp>
      <p:pic>
        <p:nvPicPr>
          <p:cNvPr id="9" name="Picture 8">
            <a:extLst>
              <a:ext uri="{FF2B5EF4-FFF2-40B4-BE49-F238E27FC236}">
                <a16:creationId xmlns:a16="http://schemas.microsoft.com/office/drawing/2014/main" id="{608C4D13-0350-CD84-FE4F-7BF63F80A7DC}"/>
              </a:ext>
            </a:extLst>
          </p:cNvPr>
          <p:cNvPicPr>
            <a:picLocks noChangeAspect="1"/>
          </p:cNvPicPr>
          <p:nvPr/>
        </p:nvPicPr>
        <p:blipFill>
          <a:blip r:embed="rId2"/>
          <a:stretch>
            <a:fillRect/>
          </a:stretch>
        </p:blipFill>
        <p:spPr>
          <a:xfrm>
            <a:off x="682482" y="1176923"/>
            <a:ext cx="9287427" cy="4582164"/>
          </a:xfrm>
          <a:prstGeom prst="rect">
            <a:avLst/>
          </a:prstGeom>
        </p:spPr>
      </p:pic>
      <p:pic>
        <p:nvPicPr>
          <p:cNvPr id="10" name="Picture 9">
            <a:extLst>
              <a:ext uri="{FF2B5EF4-FFF2-40B4-BE49-F238E27FC236}">
                <a16:creationId xmlns:a16="http://schemas.microsoft.com/office/drawing/2014/main" id="{80BD4C5E-6C0E-A0BB-B005-965FC4BB879C}"/>
              </a:ext>
            </a:extLst>
          </p:cNvPr>
          <p:cNvPicPr>
            <a:picLocks noChangeAspect="1"/>
          </p:cNvPicPr>
          <p:nvPr/>
        </p:nvPicPr>
        <p:blipFill>
          <a:blip r:embed="rId3"/>
          <a:stretch>
            <a:fillRect/>
          </a:stretch>
        </p:blipFill>
        <p:spPr>
          <a:xfrm>
            <a:off x="8745414" y="4001294"/>
            <a:ext cx="1838582" cy="1828799"/>
          </a:xfrm>
          <a:prstGeom prst="rect">
            <a:avLst/>
          </a:prstGeom>
        </p:spPr>
      </p:pic>
      <p:sp>
        <p:nvSpPr>
          <p:cNvPr id="3" name="Footer Placeholder 2">
            <a:extLst>
              <a:ext uri="{FF2B5EF4-FFF2-40B4-BE49-F238E27FC236}">
                <a16:creationId xmlns:a16="http://schemas.microsoft.com/office/drawing/2014/main" id="{C1152E58-CE9B-B8A7-B7B0-2F9E74E2FCD0}"/>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123154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341B01-F6C9-DF6A-AB23-EC635051D604}"/>
              </a:ext>
            </a:extLst>
          </p:cNvPr>
          <p:cNvSpPr>
            <a:spLocks noGrp="1"/>
          </p:cNvSpPr>
          <p:nvPr>
            <p:ph idx="1"/>
          </p:nvPr>
        </p:nvSpPr>
        <p:spPr>
          <a:xfrm>
            <a:off x="0" y="933450"/>
            <a:ext cx="12039600" cy="5243513"/>
          </a:xfrm>
        </p:spPr>
        <p:txBody>
          <a:bodyPr>
            <a:normAutofit/>
          </a:bodyPr>
          <a:lstStyle/>
          <a:p>
            <a:pPr marL="0" indent="0" algn="ctr">
              <a:buNone/>
            </a:pPr>
            <a:r>
              <a:rPr lang="en-US" sz="7200" dirty="0">
                <a:solidFill>
                  <a:srgbClr val="FF0000"/>
                </a:solidFill>
                <a:latin typeface="Arial Black" panose="020B0A04020102020204" pitchFamily="34" charset="0"/>
              </a:rPr>
              <a:t>Data Transformation </a:t>
            </a:r>
          </a:p>
          <a:p>
            <a:pPr marL="0" indent="0" algn="ctr">
              <a:buNone/>
            </a:pPr>
            <a:endParaRPr lang="en-US" sz="6000" dirty="0">
              <a:solidFill>
                <a:srgbClr val="0070C0"/>
              </a:solidFill>
              <a:latin typeface="Arial Black" panose="020B0A04020102020204" pitchFamily="34" charset="0"/>
            </a:endParaRPr>
          </a:p>
          <a:p>
            <a:pPr marL="0" indent="0" algn="ctr">
              <a:buNone/>
            </a:pPr>
            <a:r>
              <a:rPr lang="en-US" sz="6000" dirty="0">
                <a:solidFill>
                  <a:srgbClr val="0070C0"/>
                </a:solidFill>
                <a:latin typeface="Arial Black" panose="020B0A04020102020204" pitchFamily="34" charset="0"/>
              </a:rPr>
              <a:t>Missing Values and Outliers</a:t>
            </a:r>
            <a:endParaRPr lang="en-PK" sz="6000" dirty="0">
              <a:solidFill>
                <a:srgbClr val="0070C0"/>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5B0BF18D-8E94-E14C-BD89-ACF816C92478}"/>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430067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62EB4-6E45-2E8C-4B21-10F2A989EDC9}"/>
              </a:ext>
            </a:extLst>
          </p:cNvPr>
          <p:cNvSpPr>
            <a:spLocks noGrp="1"/>
          </p:cNvSpPr>
          <p:nvPr>
            <p:ph type="title"/>
          </p:nvPr>
        </p:nvSpPr>
        <p:spPr/>
        <p:txBody>
          <a:bodyPr/>
          <a:lstStyle/>
          <a:p>
            <a:r>
              <a:rPr lang="en-US" sz="6000" dirty="0">
                <a:solidFill>
                  <a:srgbClr val="0070C0"/>
                </a:solidFill>
                <a:latin typeface="Arial Black" panose="020B0A04020102020204" pitchFamily="34" charset="0"/>
                <a:ea typeface="+mn-ea"/>
                <a:cs typeface="+mn-cs"/>
              </a:rPr>
              <a:t>Data Quality</a:t>
            </a:r>
            <a:endParaRPr lang="en-PK" sz="6000" dirty="0">
              <a:solidFill>
                <a:srgbClr val="0070C0"/>
              </a:solidFill>
              <a:latin typeface="Arial Black" panose="020B0A04020102020204" pitchFamily="34" charset="0"/>
              <a:ea typeface="+mn-ea"/>
              <a:cs typeface="+mn-cs"/>
            </a:endParaRPr>
          </a:p>
        </p:txBody>
      </p:sp>
      <p:sp>
        <p:nvSpPr>
          <p:cNvPr id="3" name="Content Placeholder 2">
            <a:extLst>
              <a:ext uri="{FF2B5EF4-FFF2-40B4-BE49-F238E27FC236}">
                <a16:creationId xmlns:a16="http://schemas.microsoft.com/office/drawing/2014/main" id="{6F88890C-8804-CBF1-112B-1C513979DD0A}"/>
              </a:ext>
            </a:extLst>
          </p:cNvPr>
          <p:cNvSpPr>
            <a:spLocks noGrp="1"/>
          </p:cNvSpPr>
          <p:nvPr>
            <p:ph idx="1"/>
          </p:nvPr>
        </p:nvSpPr>
        <p:spPr/>
        <p:txBody>
          <a:bodyPr/>
          <a:lstStyle/>
          <a:p>
            <a:r>
              <a:rPr lang="en-US" dirty="0"/>
              <a:t>Examples of Data Quality Problems:</a:t>
            </a:r>
          </a:p>
          <a:p>
            <a:r>
              <a:rPr lang="en-US" dirty="0"/>
              <a:t>Noise and Outliers</a:t>
            </a:r>
          </a:p>
          <a:p>
            <a:r>
              <a:rPr lang="en-US" dirty="0"/>
              <a:t>Missing Values</a:t>
            </a:r>
          </a:p>
          <a:p>
            <a:r>
              <a:rPr lang="en-US" dirty="0"/>
              <a:t>Duplicate Data</a:t>
            </a:r>
          </a:p>
          <a:p>
            <a:r>
              <a:rPr lang="en-US" dirty="0"/>
              <a:t>Wrong Data</a:t>
            </a:r>
            <a:endParaRPr lang="en-PK" dirty="0"/>
          </a:p>
        </p:txBody>
      </p:sp>
      <p:sp>
        <p:nvSpPr>
          <p:cNvPr id="4" name="Footer Placeholder 3">
            <a:extLst>
              <a:ext uri="{FF2B5EF4-FFF2-40B4-BE49-F238E27FC236}">
                <a16:creationId xmlns:a16="http://schemas.microsoft.com/office/drawing/2014/main" id="{9BF42B35-B0BB-4757-3EE8-0A5CECEBE486}"/>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926623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718C-BB00-0CF1-F5C0-9052CCC58C65}"/>
              </a:ext>
            </a:extLst>
          </p:cNvPr>
          <p:cNvSpPr>
            <a:spLocks noGrp="1"/>
          </p:cNvSpPr>
          <p:nvPr>
            <p:ph type="title"/>
          </p:nvPr>
        </p:nvSpPr>
        <p:spPr/>
        <p:txBody>
          <a:bodyPr/>
          <a:lstStyle/>
          <a:p>
            <a:r>
              <a:rPr lang="en-US" dirty="0"/>
              <a:t>Outliers</a:t>
            </a:r>
            <a:br>
              <a:rPr lang="en-US" dirty="0"/>
            </a:br>
            <a:endParaRPr lang="en-PK" dirty="0"/>
          </a:p>
        </p:txBody>
      </p:sp>
      <p:sp>
        <p:nvSpPr>
          <p:cNvPr id="4" name="Footer Placeholder 3">
            <a:extLst>
              <a:ext uri="{FF2B5EF4-FFF2-40B4-BE49-F238E27FC236}">
                <a16:creationId xmlns:a16="http://schemas.microsoft.com/office/drawing/2014/main" id="{4999BE48-D959-1FC6-94EA-F0DEA874C948}"/>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A5D43653-0D89-C2D1-A303-EDD129FE6D5C}"/>
              </a:ext>
            </a:extLst>
          </p:cNvPr>
          <p:cNvPicPr>
            <a:picLocks noChangeAspect="1"/>
          </p:cNvPicPr>
          <p:nvPr/>
        </p:nvPicPr>
        <p:blipFill>
          <a:blip r:embed="rId2"/>
          <a:stretch>
            <a:fillRect/>
          </a:stretch>
        </p:blipFill>
        <p:spPr>
          <a:xfrm>
            <a:off x="-90882" y="1543051"/>
            <a:ext cx="9730182" cy="4813300"/>
          </a:xfrm>
          <a:prstGeom prst="rect">
            <a:avLst/>
          </a:prstGeom>
        </p:spPr>
      </p:pic>
    </p:spTree>
    <p:extLst>
      <p:ext uri="{BB962C8B-B14F-4D97-AF65-F5344CB8AC3E}">
        <p14:creationId xmlns:p14="http://schemas.microsoft.com/office/powerpoint/2010/main" val="884282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BAE4-DF14-D910-F458-541FE62EEA41}"/>
              </a:ext>
            </a:extLst>
          </p:cNvPr>
          <p:cNvSpPr>
            <a:spLocks noGrp="1"/>
          </p:cNvSpPr>
          <p:nvPr>
            <p:ph type="title"/>
          </p:nvPr>
        </p:nvSpPr>
        <p:spPr/>
        <p:txBody>
          <a:bodyPr/>
          <a:lstStyle/>
          <a:p>
            <a:r>
              <a:rPr lang="en-US" sz="6000" dirty="0">
                <a:solidFill>
                  <a:srgbClr val="0070C0"/>
                </a:solidFill>
                <a:latin typeface="Arial Black" panose="020B0A04020102020204" pitchFamily="34" charset="0"/>
                <a:ea typeface="+mn-ea"/>
                <a:cs typeface="+mn-cs"/>
              </a:rPr>
              <a:t>Missing Values</a:t>
            </a:r>
            <a:endParaRPr lang="en-PK" sz="6000" dirty="0">
              <a:solidFill>
                <a:srgbClr val="0070C0"/>
              </a:solidFill>
              <a:latin typeface="Arial Black" panose="020B0A04020102020204" pitchFamily="34" charset="0"/>
              <a:ea typeface="+mn-ea"/>
              <a:cs typeface="+mn-cs"/>
            </a:endParaRPr>
          </a:p>
        </p:txBody>
      </p:sp>
      <p:sp>
        <p:nvSpPr>
          <p:cNvPr id="4" name="Footer Placeholder 3">
            <a:extLst>
              <a:ext uri="{FF2B5EF4-FFF2-40B4-BE49-F238E27FC236}">
                <a16:creationId xmlns:a16="http://schemas.microsoft.com/office/drawing/2014/main" id="{DE4FDF37-BF68-BB6D-2367-63671C2A28E5}"/>
              </a:ext>
            </a:extLst>
          </p:cNvPr>
          <p:cNvSpPr>
            <a:spLocks noGrp="1"/>
          </p:cNvSpPr>
          <p:nvPr>
            <p:ph type="ftr" sz="quarter" idx="11"/>
          </p:nvPr>
        </p:nvSpPr>
        <p:spPr/>
        <p:txBody>
          <a:bodyPr/>
          <a:lstStyle/>
          <a:p>
            <a:r>
              <a:rPr lang="en-US"/>
              <a:t>Dr. Muhammad Yasir Rafiq </a:t>
            </a:r>
            <a:endParaRPr lang="en-PK"/>
          </a:p>
        </p:txBody>
      </p:sp>
      <p:pic>
        <p:nvPicPr>
          <p:cNvPr id="8" name="Picture 7">
            <a:extLst>
              <a:ext uri="{FF2B5EF4-FFF2-40B4-BE49-F238E27FC236}">
                <a16:creationId xmlns:a16="http://schemas.microsoft.com/office/drawing/2014/main" id="{0D7B8936-75EE-4374-AD1F-2F3943761281}"/>
              </a:ext>
            </a:extLst>
          </p:cNvPr>
          <p:cNvPicPr>
            <a:picLocks noChangeAspect="1"/>
          </p:cNvPicPr>
          <p:nvPr/>
        </p:nvPicPr>
        <p:blipFill>
          <a:blip r:embed="rId2"/>
          <a:stretch>
            <a:fillRect/>
          </a:stretch>
        </p:blipFill>
        <p:spPr>
          <a:xfrm>
            <a:off x="671794" y="1732642"/>
            <a:ext cx="8910356" cy="4623707"/>
          </a:xfrm>
          <a:prstGeom prst="rect">
            <a:avLst/>
          </a:prstGeom>
        </p:spPr>
      </p:pic>
    </p:spTree>
    <p:extLst>
      <p:ext uri="{BB962C8B-B14F-4D97-AF65-F5344CB8AC3E}">
        <p14:creationId xmlns:p14="http://schemas.microsoft.com/office/powerpoint/2010/main" val="3405750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E345-BA5B-0D0E-4464-50BA20076134}"/>
              </a:ext>
            </a:extLst>
          </p:cNvPr>
          <p:cNvSpPr>
            <a:spLocks noGrp="1"/>
          </p:cNvSpPr>
          <p:nvPr>
            <p:ph type="title"/>
          </p:nvPr>
        </p:nvSpPr>
        <p:spPr>
          <a:xfrm>
            <a:off x="1009650" y="270668"/>
            <a:ext cx="10515600" cy="1325563"/>
          </a:xfrm>
        </p:spPr>
        <p:txBody>
          <a:bodyPr/>
          <a:lstStyle/>
          <a:p>
            <a:r>
              <a:rPr lang="en-US" sz="6000" dirty="0">
                <a:solidFill>
                  <a:srgbClr val="0070C0"/>
                </a:solidFill>
                <a:latin typeface="Arial Black" panose="020B0A04020102020204" pitchFamily="34" charset="0"/>
                <a:ea typeface="+mn-ea"/>
                <a:cs typeface="+mn-cs"/>
              </a:rPr>
              <a:t>Duplicate Data</a:t>
            </a:r>
            <a:endParaRPr lang="en-PK" sz="6000" dirty="0">
              <a:solidFill>
                <a:srgbClr val="0070C0"/>
              </a:solidFill>
              <a:latin typeface="Arial Black" panose="020B0A04020102020204" pitchFamily="34" charset="0"/>
              <a:ea typeface="+mn-ea"/>
              <a:cs typeface="+mn-cs"/>
            </a:endParaRPr>
          </a:p>
        </p:txBody>
      </p:sp>
      <p:sp>
        <p:nvSpPr>
          <p:cNvPr id="4" name="Footer Placeholder 3">
            <a:extLst>
              <a:ext uri="{FF2B5EF4-FFF2-40B4-BE49-F238E27FC236}">
                <a16:creationId xmlns:a16="http://schemas.microsoft.com/office/drawing/2014/main" id="{F8C9886B-7AC5-066D-8570-06CC1DB7344C}"/>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5528FE16-683E-74E5-7E9D-80E55C7C4E67}"/>
              </a:ext>
            </a:extLst>
          </p:cNvPr>
          <p:cNvPicPr>
            <a:picLocks noChangeAspect="1"/>
          </p:cNvPicPr>
          <p:nvPr/>
        </p:nvPicPr>
        <p:blipFill>
          <a:blip r:embed="rId2"/>
          <a:stretch>
            <a:fillRect/>
          </a:stretch>
        </p:blipFill>
        <p:spPr>
          <a:xfrm>
            <a:off x="338078" y="2262024"/>
            <a:ext cx="9891772" cy="3662526"/>
          </a:xfrm>
          <a:prstGeom prst="rect">
            <a:avLst/>
          </a:prstGeom>
        </p:spPr>
      </p:pic>
    </p:spTree>
    <p:extLst>
      <p:ext uri="{BB962C8B-B14F-4D97-AF65-F5344CB8AC3E}">
        <p14:creationId xmlns:p14="http://schemas.microsoft.com/office/powerpoint/2010/main" val="2619269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9FA2-AD47-2FF9-CA6D-A32483207D53}"/>
              </a:ext>
            </a:extLst>
          </p:cNvPr>
          <p:cNvSpPr>
            <a:spLocks noGrp="1"/>
          </p:cNvSpPr>
          <p:nvPr>
            <p:ph type="title"/>
          </p:nvPr>
        </p:nvSpPr>
        <p:spPr>
          <a:xfrm>
            <a:off x="685800" y="365125"/>
            <a:ext cx="10515600" cy="1325563"/>
          </a:xfrm>
        </p:spPr>
        <p:txBody>
          <a:bodyPr/>
          <a:lstStyle/>
          <a:p>
            <a:r>
              <a:rPr lang="en-US" sz="6000" dirty="0">
                <a:solidFill>
                  <a:srgbClr val="0070C0"/>
                </a:solidFill>
                <a:latin typeface="Arial Black" panose="020B0A04020102020204" pitchFamily="34" charset="0"/>
                <a:ea typeface="+mn-ea"/>
                <a:cs typeface="+mn-cs"/>
              </a:rPr>
              <a:t>Impute and Outliers</a:t>
            </a:r>
            <a:endParaRPr lang="en-PK" sz="6000" dirty="0">
              <a:solidFill>
                <a:srgbClr val="0070C0"/>
              </a:solidFill>
              <a:latin typeface="Arial Black" panose="020B0A04020102020204" pitchFamily="34" charset="0"/>
              <a:ea typeface="+mn-ea"/>
              <a:cs typeface="+mn-cs"/>
            </a:endParaRPr>
          </a:p>
        </p:txBody>
      </p:sp>
      <p:sp>
        <p:nvSpPr>
          <p:cNvPr id="4" name="Footer Placeholder 3">
            <a:extLst>
              <a:ext uri="{FF2B5EF4-FFF2-40B4-BE49-F238E27FC236}">
                <a16:creationId xmlns:a16="http://schemas.microsoft.com/office/drawing/2014/main" id="{61F95E78-EBA6-2516-834C-CD155E218596}"/>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88031069-5304-C6A9-F64A-9E1B01AE5412}"/>
              </a:ext>
            </a:extLst>
          </p:cNvPr>
          <p:cNvPicPr>
            <a:picLocks noChangeAspect="1"/>
          </p:cNvPicPr>
          <p:nvPr/>
        </p:nvPicPr>
        <p:blipFill>
          <a:blip r:embed="rId2"/>
          <a:stretch>
            <a:fillRect/>
          </a:stretch>
        </p:blipFill>
        <p:spPr>
          <a:xfrm>
            <a:off x="685800" y="1690688"/>
            <a:ext cx="10668000" cy="4802187"/>
          </a:xfrm>
          <a:prstGeom prst="rect">
            <a:avLst/>
          </a:prstGeom>
        </p:spPr>
      </p:pic>
    </p:spTree>
    <p:extLst>
      <p:ext uri="{BB962C8B-B14F-4D97-AF65-F5344CB8AC3E}">
        <p14:creationId xmlns:p14="http://schemas.microsoft.com/office/powerpoint/2010/main" val="3430284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33CA46F-44C7-DFCB-0987-4B4087A630B6}"/>
              </a:ext>
            </a:extLst>
          </p:cNvPr>
          <p:cNvSpPr>
            <a:spLocks noGrp="1"/>
          </p:cNvSpPr>
          <p:nvPr>
            <p:ph type="ftr" sz="quarter" idx="11"/>
          </p:nvPr>
        </p:nvSpPr>
        <p:spPr/>
        <p:txBody>
          <a:bodyPr/>
          <a:lstStyle/>
          <a:p>
            <a:r>
              <a:rPr lang="en-US"/>
              <a:t>Dr. Muhammad Yasir Rafiq </a:t>
            </a:r>
            <a:endParaRPr lang="en-PK"/>
          </a:p>
        </p:txBody>
      </p:sp>
      <p:sp>
        <p:nvSpPr>
          <p:cNvPr id="12" name="TextBox 11">
            <a:extLst>
              <a:ext uri="{FF2B5EF4-FFF2-40B4-BE49-F238E27FC236}">
                <a16:creationId xmlns:a16="http://schemas.microsoft.com/office/drawing/2014/main" id="{4644940C-1EBB-EE94-DF49-C060597FB8A5}"/>
              </a:ext>
            </a:extLst>
          </p:cNvPr>
          <p:cNvSpPr txBox="1"/>
          <p:nvPr/>
        </p:nvSpPr>
        <p:spPr>
          <a:xfrm>
            <a:off x="723900" y="3048000"/>
            <a:ext cx="11182350" cy="923330"/>
          </a:xfrm>
          <a:prstGeom prst="rect">
            <a:avLst/>
          </a:prstGeom>
          <a:noFill/>
        </p:spPr>
        <p:txBody>
          <a:bodyPr wrap="square">
            <a:spAutoFit/>
          </a:bodyPr>
          <a:lstStyle/>
          <a:p>
            <a:r>
              <a:rPr lang="en-US" sz="5400" dirty="0">
                <a:solidFill>
                  <a:srgbClr val="0070C0"/>
                </a:solidFill>
                <a:latin typeface="Arial Black" panose="020B0A04020102020204" pitchFamily="34" charset="0"/>
              </a:rPr>
              <a:t>Regression and Evaluation </a:t>
            </a:r>
            <a:endParaRPr lang="en-PK" sz="5400" dirty="0"/>
          </a:p>
        </p:txBody>
      </p:sp>
    </p:spTree>
    <p:extLst>
      <p:ext uri="{BB962C8B-B14F-4D97-AF65-F5344CB8AC3E}">
        <p14:creationId xmlns:p14="http://schemas.microsoft.com/office/powerpoint/2010/main" val="4115480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0FBF-C2E2-0186-DAF7-8404ED0CC8A5}"/>
              </a:ext>
            </a:extLst>
          </p:cNvPr>
          <p:cNvSpPr>
            <a:spLocks noGrp="1"/>
          </p:cNvSpPr>
          <p:nvPr>
            <p:ph type="title"/>
          </p:nvPr>
        </p:nvSpPr>
        <p:spPr>
          <a:xfrm>
            <a:off x="838200" y="365125"/>
            <a:ext cx="10515600" cy="854075"/>
          </a:xfrm>
        </p:spPr>
        <p:txBody>
          <a:bodyPr/>
          <a:lstStyle/>
          <a:p>
            <a:r>
              <a:rPr lang="en-US" b="1" dirty="0">
                <a:solidFill>
                  <a:schemeClr val="accent1"/>
                </a:solidFill>
                <a:latin typeface="Arial Black" panose="020B0A04020102020204" pitchFamily="34" charset="0"/>
              </a:rPr>
              <a:t>Data Mining Techniques</a:t>
            </a:r>
            <a:endParaRPr lang="en-PK"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C34946E5-5C53-CF29-D6BE-D48B11C05302}"/>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CAF8E10B-4AF9-EE84-135C-4091F39AC5BF}"/>
              </a:ext>
            </a:extLst>
          </p:cNvPr>
          <p:cNvPicPr>
            <a:picLocks noChangeAspect="1"/>
          </p:cNvPicPr>
          <p:nvPr/>
        </p:nvPicPr>
        <p:blipFill>
          <a:blip r:embed="rId2"/>
          <a:stretch>
            <a:fillRect/>
          </a:stretch>
        </p:blipFill>
        <p:spPr>
          <a:xfrm>
            <a:off x="204008" y="1164754"/>
            <a:ext cx="11568892" cy="5191595"/>
          </a:xfrm>
          <a:prstGeom prst="rect">
            <a:avLst/>
          </a:prstGeom>
        </p:spPr>
      </p:pic>
    </p:spTree>
    <p:extLst>
      <p:ext uri="{BB962C8B-B14F-4D97-AF65-F5344CB8AC3E}">
        <p14:creationId xmlns:p14="http://schemas.microsoft.com/office/powerpoint/2010/main" val="1231751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3BF6-1D15-78E8-0EBD-872A1D8629F8}"/>
              </a:ext>
            </a:extLst>
          </p:cNvPr>
          <p:cNvSpPr>
            <a:spLocks noGrp="1"/>
          </p:cNvSpPr>
          <p:nvPr>
            <p:ph type="title"/>
          </p:nvPr>
        </p:nvSpPr>
        <p:spPr>
          <a:xfrm>
            <a:off x="838200" y="365125"/>
            <a:ext cx="10515600" cy="739775"/>
          </a:xfrm>
        </p:spPr>
        <p:txBody>
          <a:bodyPr/>
          <a:lstStyle/>
          <a:p>
            <a:r>
              <a:rPr lang="en-US" b="1" dirty="0">
                <a:solidFill>
                  <a:schemeClr val="accent1"/>
                </a:solidFill>
                <a:latin typeface="Arial Black" panose="020B0A04020102020204" pitchFamily="34" charset="0"/>
              </a:rPr>
              <a:t>Linear Regression </a:t>
            </a:r>
            <a:endParaRPr lang="en-PK"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FD77E33C-E05E-8B6D-073D-0DCAE629EB60}"/>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9423029D-19D5-A767-44DC-FDA6FA086DD1}"/>
              </a:ext>
            </a:extLst>
          </p:cNvPr>
          <p:cNvPicPr>
            <a:picLocks noChangeAspect="1"/>
          </p:cNvPicPr>
          <p:nvPr/>
        </p:nvPicPr>
        <p:blipFill>
          <a:blip r:embed="rId2"/>
          <a:stretch>
            <a:fillRect/>
          </a:stretch>
        </p:blipFill>
        <p:spPr>
          <a:xfrm>
            <a:off x="1114425" y="1104900"/>
            <a:ext cx="9963150" cy="5251450"/>
          </a:xfrm>
          <a:prstGeom prst="rect">
            <a:avLst/>
          </a:prstGeom>
        </p:spPr>
      </p:pic>
    </p:spTree>
    <p:extLst>
      <p:ext uri="{BB962C8B-B14F-4D97-AF65-F5344CB8AC3E}">
        <p14:creationId xmlns:p14="http://schemas.microsoft.com/office/powerpoint/2010/main" val="2163176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39E5-B77D-8DC3-CF09-AB74F5727443}"/>
              </a:ext>
            </a:extLst>
          </p:cNvPr>
          <p:cNvSpPr>
            <a:spLocks noGrp="1"/>
          </p:cNvSpPr>
          <p:nvPr>
            <p:ph type="title"/>
          </p:nvPr>
        </p:nvSpPr>
        <p:spPr>
          <a:xfrm>
            <a:off x="704850" y="136525"/>
            <a:ext cx="10515600" cy="758825"/>
          </a:xfrm>
        </p:spPr>
        <p:txBody>
          <a:bodyPr/>
          <a:lstStyle/>
          <a:p>
            <a:r>
              <a:rPr lang="en-US" b="1" dirty="0">
                <a:solidFill>
                  <a:schemeClr val="accent1"/>
                </a:solidFill>
                <a:latin typeface="Arial Black" panose="020B0A04020102020204" pitchFamily="34" charset="0"/>
              </a:rPr>
              <a:t>Sample</a:t>
            </a:r>
            <a:r>
              <a:rPr lang="en-US" dirty="0"/>
              <a:t> </a:t>
            </a:r>
            <a:r>
              <a:rPr lang="en-US" b="1" dirty="0">
                <a:solidFill>
                  <a:schemeClr val="accent1"/>
                </a:solidFill>
                <a:latin typeface="Arial Black" panose="020B0A04020102020204" pitchFamily="34" charset="0"/>
              </a:rPr>
              <a:t>Data</a:t>
            </a:r>
            <a:endParaRPr lang="en-PK"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61873AD8-96DC-1B09-0222-B3D25E461652}"/>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0B5CF0DD-2E79-AE4D-5874-169F81843AB5}"/>
              </a:ext>
            </a:extLst>
          </p:cNvPr>
          <p:cNvPicPr>
            <a:picLocks noChangeAspect="1"/>
          </p:cNvPicPr>
          <p:nvPr/>
        </p:nvPicPr>
        <p:blipFill>
          <a:blip r:embed="rId2"/>
          <a:stretch>
            <a:fillRect/>
          </a:stretch>
        </p:blipFill>
        <p:spPr>
          <a:xfrm>
            <a:off x="228600" y="728172"/>
            <a:ext cx="11487150" cy="6237522"/>
          </a:xfrm>
          <a:prstGeom prst="rect">
            <a:avLst/>
          </a:prstGeom>
        </p:spPr>
      </p:pic>
    </p:spTree>
    <p:extLst>
      <p:ext uri="{BB962C8B-B14F-4D97-AF65-F5344CB8AC3E}">
        <p14:creationId xmlns:p14="http://schemas.microsoft.com/office/powerpoint/2010/main" val="1521188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4B29-AD72-37AB-38C3-32B2AE090D02}"/>
              </a:ext>
            </a:extLst>
          </p:cNvPr>
          <p:cNvSpPr>
            <a:spLocks noGrp="1"/>
          </p:cNvSpPr>
          <p:nvPr>
            <p:ph type="title"/>
          </p:nvPr>
        </p:nvSpPr>
        <p:spPr>
          <a:xfrm>
            <a:off x="484239" y="258915"/>
            <a:ext cx="10515600" cy="844243"/>
          </a:xfrm>
        </p:spPr>
        <p:txBody>
          <a:bodyPr/>
          <a:lstStyle/>
          <a:p>
            <a:r>
              <a:rPr lang="en-US" dirty="0">
                <a:latin typeface="Arial Black" panose="020B0A04020102020204" pitchFamily="34" charset="0"/>
              </a:rPr>
              <a:t>Widgets Range from: </a:t>
            </a:r>
            <a:endParaRPr lang="en-PK" dirty="0">
              <a:latin typeface="Arial Black" panose="020B0A04020102020204" pitchFamily="34" charset="0"/>
            </a:endParaRPr>
          </a:p>
        </p:txBody>
      </p:sp>
      <p:pic>
        <p:nvPicPr>
          <p:cNvPr id="7" name="Picture 6">
            <a:extLst>
              <a:ext uri="{FF2B5EF4-FFF2-40B4-BE49-F238E27FC236}">
                <a16:creationId xmlns:a16="http://schemas.microsoft.com/office/drawing/2014/main" id="{E080E759-5DB5-76E3-20C8-94F1727159F7}"/>
              </a:ext>
            </a:extLst>
          </p:cNvPr>
          <p:cNvPicPr>
            <a:picLocks noChangeAspect="1"/>
          </p:cNvPicPr>
          <p:nvPr/>
        </p:nvPicPr>
        <p:blipFill>
          <a:blip r:embed="rId2"/>
          <a:stretch>
            <a:fillRect/>
          </a:stretch>
        </p:blipFill>
        <p:spPr>
          <a:xfrm>
            <a:off x="884903" y="1239010"/>
            <a:ext cx="9424220" cy="4898728"/>
          </a:xfrm>
          <a:prstGeom prst="rect">
            <a:avLst/>
          </a:prstGeom>
        </p:spPr>
      </p:pic>
      <p:pic>
        <p:nvPicPr>
          <p:cNvPr id="8" name="Picture 7">
            <a:extLst>
              <a:ext uri="{FF2B5EF4-FFF2-40B4-BE49-F238E27FC236}">
                <a16:creationId xmlns:a16="http://schemas.microsoft.com/office/drawing/2014/main" id="{EFF2C4A4-ADC4-398D-F720-117DF88E6600}"/>
              </a:ext>
            </a:extLst>
          </p:cNvPr>
          <p:cNvPicPr>
            <a:picLocks noChangeAspect="1"/>
          </p:cNvPicPr>
          <p:nvPr/>
        </p:nvPicPr>
        <p:blipFill>
          <a:blip r:embed="rId3"/>
          <a:stretch>
            <a:fillRect/>
          </a:stretch>
        </p:blipFill>
        <p:spPr>
          <a:xfrm>
            <a:off x="9562056" y="5618106"/>
            <a:ext cx="1838582" cy="1239894"/>
          </a:xfrm>
          <a:prstGeom prst="rect">
            <a:avLst/>
          </a:prstGeom>
        </p:spPr>
      </p:pic>
      <p:sp>
        <p:nvSpPr>
          <p:cNvPr id="3" name="Footer Placeholder 2">
            <a:extLst>
              <a:ext uri="{FF2B5EF4-FFF2-40B4-BE49-F238E27FC236}">
                <a16:creationId xmlns:a16="http://schemas.microsoft.com/office/drawing/2014/main" id="{4EF498AE-B23F-FC48-ABEA-AC96F22394E3}"/>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170956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00E2C-8FFE-B5BC-9839-DD65B0364E5A}"/>
              </a:ext>
            </a:extLst>
          </p:cNvPr>
          <p:cNvSpPr>
            <a:spLocks noGrp="1"/>
          </p:cNvSpPr>
          <p:nvPr>
            <p:ph type="title"/>
          </p:nvPr>
        </p:nvSpPr>
        <p:spPr/>
        <p:txBody>
          <a:bodyPr/>
          <a:lstStyle/>
          <a:p>
            <a:r>
              <a:rPr lang="en-US" b="1" dirty="0">
                <a:solidFill>
                  <a:schemeClr val="accent1"/>
                </a:solidFill>
                <a:latin typeface="Arial Black" panose="020B0A04020102020204" pitchFamily="34" charset="0"/>
              </a:rPr>
              <a:t>Regression</a:t>
            </a:r>
            <a:r>
              <a:rPr lang="en-US" dirty="0"/>
              <a:t> </a:t>
            </a:r>
            <a:endParaRPr lang="en-PK" dirty="0"/>
          </a:p>
        </p:txBody>
      </p:sp>
      <p:sp>
        <p:nvSpPr>
          <p:cNvPr id="4" name="Footer Placeholder 3">
            <a:extLst>
              <a:ext uri="{FF2B5EF4-FFF2-40B4-BE49-F238E27FC236}">
                <a16:creationId xmlns:a16="http://schemas.microsoft.com/office/drawing/2014/main" id="{C7457999-0C82-7605-96FA-2535DF8CD4CB}"/>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14D882DD-3F11-CD36-5105-E8F2D8FDE34B}"/>
              </a:ext>
            </a:extLst>
          </p:cNvPr>
          <p:cNvPicPr>
            <a:picLocks noChangeAspect="1"/>
          </p:cNvPicPr>
          <p:nvPr/>
        </p:nvPicPr>
        <p:blipFill>
          <a:blip r:embed="rId2"/>
          <a:stretch>
            <a:fillRect/>
          </a:stretch>
        </p:blipFill>
        <p:spPr>
          <a:xfrm>
            <a:off x="838200" y="1828799"/>
            <a:ext cx="10351576" cy="5029201"/>
          </a:xfrm>
          <a:prstGeom prst="rect">
            <a:avLst/>
          </a:prstGeom>
        </p:spPr>
      </p:pic>
    </p:spTree>
    <p:extLst>
      <p:ext uri="{BB962C8B-B14F-4D97-AF65-F5344CB8AC3E}">
        <p14:creationId xmlns:p14="http://schemas.microsoft.com/office/powerpoint/2010/main" val="1526480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A048-901C-7985-E47F-211B8E2F2ED9}"/>
              </a:ext>
            </a:extLst>
          </p:cNvPr>
          <p:cNvSpPr>
            <a:spLocks noGrp="1"/>
          </p:cNvSpPr>
          <p:nvPr>
            <p:ph type="title"/>
          </p:nvPr>
        </p:nvSpPr>
        <p:spPr>
          <a:xfrm>
            <a:off x="139485" y="185979"/>
            <a:ext cx="11012837" cy="828245"/>
          </a:xfrm>
        </p:spPr>
        <p:txBody>
          <a:bodyPr>
            <a:normAutofit/>
          </a:bodyPr>
          <a:lstStyle/>
          <a:p>
            <a:r>
              <a:rPr lang="en-US" b="1" dirty="0">
                <a:solidFill>
                  <a:schemeClr val="accent1"/>
                </a:solidFill>
                <a:latin typeface="Arial Black" panose="020B0A04020102020204" pitchFamily="34" charset="0"/>
              </a:rPr>
              <a:t>Regression ( Continue…)</a:t>
            </a:r>
            <a:endParaRPr lang="en-PK"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A72EE885-A07C-3BC6-1404-27498023C188}"/>
              </a:ext>
            </a:extLst>
          </p:cNvPr>
          <p:cNvSpPr>
            <a:spLocks noGrp="1"/>
          </p:cNvSpPr>
          <p:nvPr>
            <p:ph type="ftr" sz="quarter" idx="11"/>
          </p:nvPr>
        </p:nvSpPr>
        <p:spPr>
          <a:xfrm>
            <a:off x="4038600" y="6492875"/>
            <a:ext cx="4114800" cy="365125"/>
          </a:xfrm>
        </p:spPr>
        <p:txBody>
          <a:bodyPr/>
          <a:lstStyle/>
          <a:p>
            <a:r>
              <a:rPr lang="en-US" dirty="0"/>
              <a:t>Dr. Muhammad Yasir Rafiq </a:t>
            </a:r>
            <a:endParaRPr lang="en-PK" dirty="0"/>
          </a:p>
        </p:txBody>
      </p:sp>
      <p:pic>
        <p:nvPicPr>
          <p:cNvPr id="6" name="Picture 5">
            <a:extLst>
              <a:ext uri="{FF2B5EF4-FFF2-40B4-BE49-F238E27FC236}">
                <a16:creationId xmlns:a16="http://schemas.microsoft.com/office/drawing/2014/main" id="{ABFC4446-137B-2071-624B-ACD88B3A3C3C}"/>
              </a:ext>
            </a:extLst>
          </p:cNvPr>
          <p:cNvPicPr>
            <a:picLocks noChangeAspect="1"/>
          </p:cNvPicPr>
          <p:nvPr/>
        </p:nvPicPr>
        <p:blipFill>
          <a:blip r:embed="rId2"/>
          <a:stretch>
            <a:fillRect/>
          </a:stretch>
        </p:blipFill>
        <p:spPr>
          <a:xfrm>
            <a:off x="-97846" y="1379349"/>
            <a:ext cx="12203335" cy="5113526"/>
          </a:xfrm>
          <a:prstGeom prst="rect">
            <a:avLst/>
          </a:prstGeom>
        </p:spPr>
      </p:pic>
    </p:spTree>
    <p:extLst>
      <p:ext uri="{BB962C8B-B14F-4D97-AF65-F5344CB8AC3E}">
        <p14:creationId xmlns:p14="http://schemas.microsoft.com/office/powerpoint/2010/main" val="3874966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6985-68D8-466E-EA0D-955B22FC6925}"/>
              </a:ext>
            </a:extLst>
          </p:cNvPr>
          <p:cNvSpPr>
            <a:spLocks noGrp="1"/>
          </p:cNvSpPr>
          <p:nvPr>
            <p:ph type="title"/>
          </p:nvPr>
        </p:nvSpPr>
        <p:spPr>
          <a:xfrm>
            <a:off x="131873" y="365126"/>
            <a:ext cx="11631341" cy="1107214"/>
          </a:xfrm>
        </p:spPr>
        <p:txBody>
          <a:bodyPr/>
          <a:lstStyle/>
          <a:p>
            <a:r>
              <a:rPr lang="en-US" b="1" dirty="0">
                <a:solidFill>
                  <a:schemeClr val="accent1"/>
                </a:solidFill>
                <a:latin typeface="Arial Black" panose="020B0A04020102020204" pitchFamily="34" charset="0"/>
              </a:rPr>
              <a:t>Regression ( Continue…)</a:t>
            </a:r>
            <a:endParaRPr lang="en-PK" dirty="0"/>
          </a:p>
        </p:txBody>
      </p:sp>
      <p:sp>
        <p:nvSpPr>
          <p:cNvPr id="4" name="Footer Placeholder 3">
            <a:extLst>
              <a:ext uri="{FF2B5EF4-FFF2-40B4-BE49-F238E27FC236}">
                <a16:creationId xmlns:a16="http://schemas.microsoft.com/office/drawing/2014/main" id="{40C8172A-FFD8-52EB-B34E-F852B77FFC8E}"/>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87FB43F3-234F-A495-45DC-0ED74946CB52}"/>
              </a:ext>
            </a:extLst>
          </p:cNvPr>
          <p:cNvPicPr>
            <a:picLocks noChangeAspect="1"/>
          </p:cNvPicPr>
          <p:nvPr/>
        </p:nvPicPr>
        <p:blipFill>
          <a:blip r:embed="rId2"/>
          <a:stretch>
            <a:fillRect/>
          </a:stretch>
        </p:blipFill>
        <p:spPr>
          <a:xfrm>
            <a:off x="131872" y="1652339"/>
            <a:ext cx="11631341" cy="4704011"/>
          </a:xfrm>
          <a:prstGeom prst="rect">
            <a:avLst/>
          </a:prstGeom>
        </p:spPr>
      </p:pic>
    </p:spTree>
    <p:extLst>
      <p:ext uri="{BB962C8B-B14F-4D97-AF65-F5344CB8AC3E}">
        <p14:creationId xmlns:p14="http://schemas.microsoft.com/office/powerpoint/2010/main" val="2593350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8B46-280F-09B7-5405-929CF86A9B5D}"/>
              </a:ext>
            </a:extLst>
          </p:cNvPr>
          <p:cNvSpPr>
            <a:spLocks noGrp="1"/>
          </p:cNvSpPr>
          <p:nvPr>
            <p:ph type="title"/>
          </p:nvPr>
        </p:nvSpPr>
        <p:spPr/>
        <p:txBody>
          <a:bodyPr/>
          <a:lstStyle/>
          <a:p>
            <a:r>
              <a:rPr lang="en-US" b="1" dirty="0">
                <a:solidFill>
                  <a:schemeClr val="accent1"/>
                </a:solidFill>
                <a:latin typeface="Arial Black" panose="020B0A04020102020204" pitchFamily="34" charset="0"/>
              </a:rPr>
              <a:t>Regression</a:t>
            </a:r>
            <a:r>
              <a:rPr lang="en-US" dirty="0"/>
              <a:t> </a:t>
            </a:r>
            <a:r>
              <a:rPr lang="en-US" b="1" dirty="0">
                <a:solidFill>
                  <a:schemeClr val="accent1"/>
                </a:solidFill>
                <a:latin typeface="Arial Black" panose="020B0A04020102020204" pitchFamily="34" charset="0"/>
              </a:rPr>
              <a:t>Evaluation</a:t>
            </a:r>
            <a:r>
              <a:rPr lang="en-US" dirty="0"/>
              <a:t> </a:t>
            </a:r>
            <a:endParaRPr lang="en-PK" dirty="0"/>
          </a:p>
        </p:txBody>
      </p:sp>
      <p:sp>
        <p:nvSpPr>
          <p:cNvPr id="4" name="Footer Placeholder 3">
            <a:extLst>
              <a:ext uri="{FF2B5EF4-FFF2-40B4-BE49-F238E27FC236}">
                <a16:creationId xmlns:a16="http://schemas.microsoft.com/office/drawing/2014/main" id="{5E6C2962-FD0D-3A9D-EC8D-A5DBE5FC02AB}"/>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1F170EA1-D0DE-C0D4-758E-9209FB3A6565}"/>
              </a:ext>
            </a:extLst>
          </p:cNvPr>
          <p:cNvPicPr>
            <a:picLocks noChangeAspect="1"/>
          </p:cNvPicPr>
          <p:nvPr/>
        </p:nvPicPr>
        <p:blipFill>
          <a:blip r:embed="rId2"/>
          <a:stretch>
            <a:fillRect/>
          </a:stretch>
        </p:blipFill>
        <p:spPr>
          <a:xfrm>
            <a:off x="219198" y="1780944"/>
            <a:ext cx="11482022" cy="4940531"/>
          </a:xfrm>
          <a:prstGeom prst="rect">
            <a:avLst/>
          </a:prstGeom>
        </p:spPr>
      </p:pic>
    </p:spTree>
    <p:extLst>
      <p:ext uri="{BB962C8B-B14F-4D97-AF65-F5344CB8AC3E}">
        <p14:creationId xmlns:p14="http://schemas.microsoft.com/office/powerpoint/2010/main" val="3778748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8B46-280F-09B7-5405-929CF86A9B5D}"/>
              </a:ext>
            </a:extLst>
          </p:cNvPr>
          <p:cNvSpPr>
            <a:spLocks noGrp="1"/>
          </p:cNvSpPr>
          <p:nvPr>
            <p:ph type="title"/>
          </p:nvPr>
        </p:nvSpPr>
        <p:spPr>
          <a:xfrm>
            <a:off x="190277" y="0"/>
            <a:ext cx="10515600" cy="1325563"/>
          </a:xfrm>
        </p:spPr>
        <p:txBody>
          <a:bodyPr/>
          <a:lstStyle/>
          <a:p>
            <a:r>
              <a:rPr lang="en-US" b="1" dirty="0">
                <a:solidFill>
                  <a:schemeClr val="accent1"/>
                </a:solidFill>
                <a:latin typeface="Arial Black" panose="020B0A04020102020204" pitchFamily="34" charset="0"/>
              </a:rPr>
              <a:t>Regression Evaluation </a:t>
            </a:r>
            <a:r>
              <a:rPr lang="en-US" dirty="0"/>
              <a:t> </a:t>
            </a:r>
            <a:endParaRPr lang="en-PK" dirty="0"/>
          </a:p>
        </p:txBody>
      </p:sp>
      <p:sp>
        <p:nvSpPr>
          <p:cNvPr id="4" name="Footer Placeholder 3">
            <a:extLst>
              <a:ext uri="{FF2B5EF4-FFF2-40B4-BE49-F238E27FC236}">
                <a16:creationId xmlns:a16="http://schemas.microsoft.com/office/drawing/2014/main" id="{5E6C2962-FD0D-3A9D-EC8D-A5DBE5FC02AB}"/>
              </a:ext>
            </a:extLst>
          </p:cNvPr>
          <p:cNvSpPr>
            <a:spLocks noGrp="1"/>
          </p:cNvSpPr>
          <p:nvPr>
            <p:ph type="ftr" sz="quarter" idx="11"/>
          </p:nvPr>
        </p:nvSpPr>
        <p:spPr>
          <a:xfrm>
            <a:off x="4038600" y="6492875"/>
            <a:ext cx="4114800" cy="365125"/>
          </a:xfrm>
        </p:spPr>
        <p:txBody>
          <a:bodyPr/>
          <a:lstStyle/>
          <a:p>
            <a:r>
              <a:rPr lang="en-US" dirty="0"/>
              <a:t>Dr. Muhammad Yasir Rafiq </a:t>
            </a:r>
            <a:endParaRPr lang="en-PK" dirty="0"/>
          </a:p>
        </p:txBody>
      </p:sp>
      <p:pic>
        <p:nvPicPr>
          <p:cNvPr id="5" name="Picture 4">
            <a:extLst>
              <a:ext uri="{FF2B5EF4-FFF2-40B4-BE49-F238E27FC236}">
                <a16:creationId xmlns:a16="http://schemas.microsoft.com/office/drawing/2014/main" id="{7CFA3188-3CA3-4726-153E-D921EF986E8A}"/>
              </a:ext>
            </a:extLst>
          </p:cNvPr>
          <p:cNvPicPr>
            <a:picLocks noChangeAspect="1"/>
          </p:cNvPicPr>
          <p:nvPr/>
        </p:nvPicPr>
        <p:blipFill>
          <a:blip r:embed="rId2"/>
          <a:stretch>
            <a:fillRect/>
          </a:stretch>
        </p:blipFill>
        <p:spPr>
          <a:xfrm>
            <a:off x="190275" y="1140111"/>
            <a:ext cx="11875997" cy="5352764"/>
          </a:xfrm>
          <a:prstGeom prst="rect">
            <a:avLst/>
          </a:prstGeom>
        </p:spPr>
      </p:pic>
    </p:spTree>
    <p:extLst>
      <p:ext uri="{BB962C8B-B14F-4D97-AF65-F5344CB8AC3E}">
        <p14:creationId xmlns:p14="http://schemas.microsoft.com/office/powerpoint/2010/main" val="4114628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3D28-DD30-4684-9AC8-3825AB0AB2A3}"/>
              </a:ext>
            </a:extLst>
          </p:cNvPr>
          <p:cNvSpPr>
            <a:spLocks noGrp="1"/>
          </p:cNvSpPr>
          <p:nvPr>
            <p:ph type="title"/>
          </p:nvPr>
        </p:nvSpPr>
        <p:spPr/>
        <p:txBody>
          <a:bodyPr/>
          <a:lstStyle/>
          <a:p>
            <a:r>
              <a:rPr lang="en-US" b="1" dirty="0">
                <a:solidFill>
                  <a:schemeClr val="accent1"/>
                </a:solidFill>
                <a:latin typeface="Arial Black" panose="020B0A04020102020204" pitchFamily="34" charset="0"/>
              </a:rPr>
              <a:t>Regression</a:t>
            </a:r>
            <a:r>
              <a:rPr lang="en-US" dirty="0"/>
              <a:t> </a:t>
            </a:r>
            <a:r>
              <a:rPr lang="en-US" b="1" dirty="0">
                <a:solidFill>
                  <a:schemeClr val="accent1"/>
                </a:solidFill>
                <a:latin typeface="Arial Black" panose="020B0A04020102020204" pitchFamily="34" charset="0"/>
              </a:rPr>
              <a:t>Prediction</a:t>
            </a:r>
            <a:r>
              <a:rPr lang="en-US" dirty="0"/>
              <a:t> </a:t>
            </a:r>
            <a:endParaRPr lang="en-PK" dirty="0"/>
          </a:p>
        </p:txBody>
      </p:sp>
      <p:sp>
        <p:nvSpPr>
          <p:cNvPr id="4" name="Footer Placeholder 3">
            <a:extLst>
              <a:ext uri="{FF2B5EF4-FFF2-40B4-BE49-F238E27FC236}">
                <a16:creationId xmlns:a16="http://schemas.microsoft.com/office/drawing/2014/main" id="{65D06E3B-827C-01FD-CA11-F5BFD8116029}"/>
              </a:ext>
            </a:extLst>
          </p:cNvPr>
          <p:cNvSpPr>
            <a:spLocks noGrp="1"/>
          </p:cNvSpPr>
          <p:nvPr>
            <p:ph type="ftr" sz="quarter" idx="11"/>
          </p:nvPr>
        </p:nvSpPr>
        <p:spPr>
          <a:xfrm>
            <a:off x="4038600" y="6525917"/>
            <a:ext cx="4114800" cy="365125"/>
          </a:xfrm>
        </p:spPr>
        <p:txBody>
          <a:bodyPr/>
          <a:lstStyle/>
          <a:p>
            <a:r>
              <a:rPr lang="en-US" dirty="0"/>
              <a:t>Dr. Muhammad Yasir Rafiq </a:t>
            </a:r>
            <a:endParaRPr lang="en-PK" dirty="0"/>
          </a:p>
        </p:txBody>
      </p:sp>
      <p:pic>
        <p:nvPicPr>
          <p:cNvPr id="6" name="Picture 5">
            <a:extLst>
              <a:ext uri="{FF2B5EF4-FFF2-40B4-BE49-F238E27FC236}">
                <a16:creationId xmlns:a16="http://schemas.microsoft.com/office/drawing/2014/main" id="{6371E3F6-29F6-12D0-3396-106F6BA86E47}"/>
              </a:ext>
            </a:extLst>
          </p:cNvPr>
          <p:cNvPicPr>
            <a:picLocks noChangeAspect="1"/>
          </p:cNvPicPr>
          <p:nvPr/>
        </p:nvPicPr>
        <p:blipFill>
          <a:blip r:embed="rId2"/>
          <a:stretch>
            <a:fillRect/>
          </a:stretch>
        </p:blipFill>
        <p:spPr>
          <a:xfrm>
            <a:off x="194009" y="1738076"/>
            <a:ext cx="11803982" cy="4754799"/>
          </a:xfrm>
          <a:prstGeom prst="rect">
            <a:avLst/>
          </a:prstGeom>
        </p:spPr>
      </p:pic>
    </p:spTree>
    <p:extLst>
      <p:ext uri="{BB962C8B-B14F-4D97-AF65-F5344CB8AC3E}">
        <p14:creationId xmlns:p14="http://schemas.microsoft.com/office/powerpoint/2010/main" val="2972168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3D28-DD30-4684-9AC8-3825AB0AB2A3}"/>
              </a:ext>
            </a:extLst>
          </p:cNvPr>
          <p:cNvSpPr>
            <a:spLocks noGrp="1"/>
          </p:cNvSpPr>
          <p:nvPr>
            <p:ph type="title"/>
          </p:nvPr>
        </p:nvSpPr>
        <p:spPr>
          <a:xfrm>
            <a:off x="0" y="1"/>
            <a:ext cx="11159791" cy="805912"/>
          </a:xfrm>
        </p:spPr>
        <p:txBody>
          <a:bodyPr/>
          <a:lstStyle/>
          <a:p>
            <a:r>
              <a:rPr lang="en-US" b="1" dirty="0">
                <a:solidFill>
                  <a:schemeClr val="accent1"/>
                </a:solidFill>
                <a:latin typeface="Arial Black" panose="020B0A04020102020204" pitchFamily="34" charset="0"/>
              </a:rPr>
              <a:t>Regression</a:t>
            </a:r>
            <a:r>
              <a:rPr lang="en-US" dirty="0"/>
              <a:t> </a:t>
            </a:r>
            <a:r>
              <a:rPr lang="en-US" b="1" dirty="0">
                <a:solidFill>
                  <a:schemeClr val="accent1"/>
                </a:solidFill>
                <a:latin typeface="Arial Black" panose="020B0A04020102020204" pitchFamily="34" charset="0"/>
              </a:rPr>
              <a:t>Prediction (Continue...)</a:t>
            </a:r>
            <a:r>
              <a:rPr lang="en-US" dirty="0"/>
              <a:t> </a:t>
            </a:r>
            <a:endParaRPr lang="en-PK" dirty="0"/>
          </a:p>
        </p:txBody>
      </p:sp>
      <p:sp>
        <p:nvSpPr>
          <p:cNvPr id="4" name="Footer Placeholder 3">
            <a:extLst>
              <a:ext uri="{FF2B5EF4-FFF2-40B4-BE49-F238E27FC236}">
                <a16:creationId xmlns:a16="http://schemas.microsoft.com/office/drawing/2014/main" id="{65D06E3B-827C-01FD-CA11-F5BFD8116029}"/>
              </a:ext>
            </a:extLst>
          </p:cNvPr>
          <p:cNvSpPr>
            <a:spLocks noGrp="1"/>
          </p:cNvSpPr>
          <p:nvPr>
            <p:ph type="ftr" sz="quarter" idx="11"/>
          </p:nvPr>
        </p:nvSpPr>
        <p:spPr>
          <a:xfrm>
            <a:off x="4038600" y="6525917"/>
            <a:ext cx="4114800" cy="365125"/>
          </a:xfrm>
        </p:spPr>
        <p:txBody>
          <a:bodyPr/>
          <a:lstStyle/>
          <a:p>
            <a:r>
              <a:rPr lang="en-US" dirty="0"/>
              <a:t>Dr. Muhammad Yasir Rafiq </a:t>
            </a:r>
            <a:endParaRPr lang="en-PK" dirty="0"/>
          </a:p>
        </p:txBody>
      </p:sp>
      <p:pic>
        <p:nvPicPr>
          <p:cNvPr id="5" name="Picture 4">
            <a:extLst>
              <a:ext uri="{FF2B5EF4-FFF2-40B4-BE49-F238E27FC236}">
                <a16:creationId xmlns:a16="http://schemas.microsoft.com/office/drawing/2014/main" id="{D24D965B-3F02-6078-1AB4-A330AAC36626}"/>
              </a:ext>
            </a:extLst>
          </p:cNvPr>
          <p:cNvPicPr>
            <a:picLocks noChangeAspect="1"/>
          </p:cNvPicPr>
          <p:nvPr/>
        </p:nvPicPr>
        <p:blipFill>
          <a:blip r:embed="rId2"/>
          <a:stretch>
            <a:fillRect/>
          </a:stretch>
        </p:blipFill>
        <p:spPr>
          <a:xfrm>
            <a:off x="278969" y="733240"/>
            <a:ext cx="11159791" cy="6124759"/>
          </a:xfrm>
          <a:prstGeom prst="rect">
            <a:avLst/>
          </a:prstGeom>
        </p:spPr>
      </p:pic>
    </p:spTree>
    <p:extLst>
      <p:ext uri="{BB962C8B-B14F-4D97-AF65-F5344CB8AC3E}">
        <p14:creationId xmlns:p14="http://schemas.microsoft.com/office/powerpoint/2010/main" val="2834559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3D28-DD30-4684-9AC8-3825AB0AB2A3}"/>
              </a:ext>
            </a:extLst>
          </p:cNvPr>
          <p:cNvSpPr>
            <a:spLocks noGrp="1"/>
          </p:cNvSpPr>
          <p:nvPr>
            <p:ph type="title"/>
          </p:nvPr>
        </p:nvSpPr>
        <p:spPr>
          <a:xfrm>
            <a:off x="0" y="1"/>
            <a:ext cx="11159791" cy="805912"/>
          </a:xfrm>
        </p:spPr>
        <p:txBody>
          <a:bodyPr/>
          <a:lstStyle/>
          <a:p>
            <a:r>
              <a:rPr lang="en-US" b="1" dirty="0">
                <a:solidFill>
                  <a:schemeClr val="accent1"/>
                </a:solidFill>
                <a:latin typeface="Arial Black" panose="020B0A04020102020204" pitchFamily="34" charset="0"/>
              </a:rPr>
              <a:t>Complete Analysis</a:t>
            </a:r>
            <a:r>
              <a:rPr lang="en-US" dirty="0"/>
              <a:t> </a:t>
            </a:r>
            <a:endParaRPr lang="en-PK" dirty="0"/>
          </a:p>
        </p:txBody>
      </p:sp>
      <p:sp>
        <p:nvSpPr>
          <p:cNvPr id="4" name="Footer Placeholder 3">
            <a:extLst>
              <a:ext uri="{FF2B5EF4-FFF2-40B4-BE49-F238E27FC236}">
                <a16:creationId xmlns:a16="http://schemas.microsoft.com/office/drawing/2014/main" id="{65D06E3B-827C-01FD-CA11-F5BFD8116029}"/>
              </a:ext>
            </a:extLst>
          </p:cNvPr>
          <p:cNvSpPr>
            <a:spLocks noGrp="1"/>
          </p:cNvSpPr>
          <p:nvPr>
            <p:ph type="ftr" sz="quarter" idx="11"/>
          </p:nvPr>
        </p:nvSpPr>
        <p:spPr>
          <a:xfrm>
            <a:off x="4038600" y="6525917"/>
            <a:ext cx="4114800" cy="365125"/>
          </a:xfrm>
        </p:spPr>
        <p:txBody>
          <a:bodyPr/>
          <a:lstStyle/>
          <a:p>
            <a:r>
              <a:rPr lang="en-US" dirty="0"/>
              <a:t>Dr. Muhammad Yasir Rafiq </a:t>
            </a:r>
            <a:endParaRPr lang="en-PK" dirty="0"/>
          </a:p>
        </p:txBody>
      </p:sp>
      <p:pic>
        <p:nvPicPr>
          <p:cNvPr id="6" name="Picture 5">
            <a:extLst>
              <a:ext uri="{FF2B5EF4-FFF2-40B4-BE49-F238E27FC236}">
                <a16:creationId xmlns:a16="http://schemas.microsoft.com/office/drawing/2014/main" id="{103F770D-904E-80E3-2A9E-C829FCB104FF}"/>
              </a:ext>
            </a:extLst>
          </p:cNvPr>
          <p:cNvPicPr>
            <a:picLocks noChangeAspect="1"/>
          </p:cNvPicPr>
          <p:nvPr/>
        </p:nvPicPr>
        <p:blipFill>
          <a:blip r:embed="rId2"/>
          <a:stretch>
            <a:fillRect/>
          </a:stretch>
        </p:blipFill>
        <p:spPr>
          <a:xfrm>
            <a:off x="266922" y="1317356"/>
            <a:ext cx="10628386" cy="5036949"/>
          </a:xfrm>
          <a:prstGeom prst="rect">
            <a:avLst/>
          </a:prstGeom>
        </p:spPr>
      </p:pic>
    </p:spTree>
    <p:extLst>
      <p:ext uri="{BB962C8B-B14F-4D97-AF65-F5344CB8AC3E}">
        <p14:creationId xmlns:p14="http://schemas.microsoft.com/office/powerpoint/2010/main" val="3162310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764488-846D-0BD8-1E69-C6B5C9234DC2}"/>
              </a:ext>
            </a:extLst>
          </p:cNvPr>
          <p:cNvSpPr>
            <a:spLocks noGrp="1"/>
          </p:cNvSpPr>
          <p:nvPr>
            <p:ph type="ftr" sz="quarter" idx="11"/>
          </p:nvPr>
        </p:nvSpPr>
        <p:spPr/>
        <p:txBody>
          <a:bodyPr/>
          <a:lstStyle/>
          <a:p>
            <a:r>
              <a:rPr lang="en-US"/>
              <a:t>Dr. Muhammad Yasir Rafiq </a:t>
            </a:r>
            <a:endParaRPr lang="en-PK"/>
          </a:p>
        </p:txBody>
      </p:sp>
      <p:sp>
        <p:nvSpPr>
          <p:cNvPr id="6" name="TextBox 5">
            <a:extLst>
              <a:ext uri="{FF2B5EF4-FFF2-40B4-BE49-F238E27FC236}">
                <a16:creationId xmlns:a16="http://schemas.microsoft.com/office/drawing/2014/main" id="{86B1E77C-F9BA-1E48-C17B-89F4C1F5696A}"/>
              </a:ext>
            </a:extLst>
          </p:cNvPr>
          <p:cNvSpPr txBox="1"/>
          <p:nvPr/>
        </p:nvSpPr>
        <p:spPr>
          <a:xfrm>
            <a:off x="1301858" y="3013501"/>
            <a:ext cx="10046777" cy="830997"/>
          </a:xfrm>
          <a:prstGeom prst="rect">
            <a:avLst/>
          </a:prstGeom>
          <a:noFill/>
        </p:spPr>
        <p:txBody>
          <a:bodyPr wrap="square">
            <a:spAutoFit/>
          </a:bodyPr>
          <a:lstStyle/>
          <a:p>
            <a:pPr marL="0" indent="0">
              <a:buNone/>
            </a:pPr>
            <a:r>
              <a:rPr lang="en-US" sz="4800" dirty="0">
                <a:solidFill>
                  <a:srgbClr val="0070C0"/>
                </a:solidFill>
                <a:latin typeface="Arial Black" panose="020B0A04020102020204" pitchFamily="34" charset="0"/>
              </a:rPr>
              <a:t>Classification</a:t>
            </a:r>
            <a:r>
              <a:rPr lang="en-US" sz="4800" dirty="0"/>
              <a:t> </a:t>
            </a:r>
            <a:r>
              <a:rPr lang="en-US" sz="4800" dirty="0">
                <a:solidFill>
                  <a:srgbClr val="0070C0"/>
                </a:solidFill>
                <a:latin typeface="Arial Black" panose="020B0A04020102020204" pitchFamily="34" charset="0"/>
              </a:rPr>
              <a:t>and</a:t>
            </a:r>
            <a:r>
              <a:rPr lang="en-US" sz="4800" dirty="0"/>
              <a:t> </a:t>
            </a:r>
            <a:r>
              <a:rPr lang="en-US" sz="4800" dirty="0">
                <a:solidFill>
                  <a:srgbClr val="0070C0"/>
                </a:solidFill>
                <a:latin typeface="Arial Black" panose="020B0A04020102020204" pitchFamily="34" charset="0"/>
              </a:rPr>
              <a:t>Evaluation</a:t>
            </a:r>
            <a:r>
              <a:rPr lang="en-US" sz="4800" dirty="0"/>
              <a:t> </a:t>
            </a:r>
            <a:endParaRPr lang="en-PK" sz="4800" dirty="0"/>
          </a:p>
        </p:txBody>
      </p:sp>
    </p:spTree>
    <p:extLst>
      <p:ext uri="{BB962C8B-B14F-4D97-AF65-F5344CB8AC3E}">
        <p14:creationId xmlns:p14="http://schemas.microsoft.com/office/powerpoint/2010/main" val="3979610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247F-8C32-14BE-9DD1-6F79E64F8D4B}"/>
              </a:ext>
            </a:extLst>
          </p:cNvPr>
          <p:cNvSpPr>
            <a:spLocks noGrp="1"/>
          </p:cNvSpPr>
          <p:nvPr>
            <p:ph type="title"/>
          </p:nvPr>
        </p:nvSpPr>
        <p:spPr>
          <a:xfrm>
            <a:off x="838200" y="365125"/>
            <a:ext cx="10515600" cy="750753"/>
          </a:xfrm>
        </p:spPr>
        <p:txBody>
          <a:bodyPr/>
          <a:lstStyle/>
          <a:p>
            <a:r>
              <a:rPr lang="en-US" b="1" dirty="0">
                <a:solidFill>
                  <a:schemeClr val="accent1"/>
                </a:solidFill>
                <a:latin typeface="Arial Black" panose="020B0A04020102020204" pitchFamily="34" charset="0"/>
              </a:rPr>
              <a:t>Data</a:t>
            </a:r>
            <a:r>
              <a:rPr lang="en-US" dirty="0"/>
              <a:t> </a:t>
            </a:r>
            <a:r>
              <a:rPr lang="en-US" b="1" dirty="0">
                <a:solidFill>
                  <a:schemeClr val="accent1"/>
                </a:solidFill>
                <a:latin typeface="Arial Black" panose="020B0A04020102020204" pitchFamily="34" charset="0"/>
              </a:rPr>
              <a:t>Mining</a:t>
            </a:r>
            <a:r>
              <a:rPr lang="en-US" dirty="0"/>
              <a:t> </a:t>
            </a:r>
            <a:r>
              <a:rPr lang="en-US" b="1" dirty="0">
                <a:solidFill>
                  <a:schemeClr val="accent1"/>
                </a:solidFill>
                <a:latin typeface="Arial Black" panose="020B0A04020102020204" pitchFamily="34" charset="0"/>
              </a:rPr>
              <a:t>Techniques</a:t>
            </a:r>
            <a:r>
              <a:rPr lang="en-US" dirty="0"/>
              <a:t> </a:t>
            </a:r>
            <a:endParaRPr lang="en-PK" dirty="0"/>
          </a:p>
        </p:txBody>
      </p:sp>
      <p:sp>
        <p:nvSpPr>
          <p:cNvPr id="4" name="Footer Placeholder 3">
            <a:extLst>
              <a:ext uri="{FF2B5EF4-FFF2-40B4-BE49-F238E27FC236}">
                <a16:creationId xmlns:a16="http://schemas.microsoft.com/office/drawing/2014/main" id="{E0ABA48C-23FB-8D13-A916-8148EC87B59E}"/>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6CF5E348-89F4-26BF-A39B-D5A5B4BC9012}"/>
              </a:ext>
            </a:extLst>
          </p:cNvPr>
          <p:cNvPicPr>
            <a:picLocks noChangeAspect="1"/>
          </p:cNvPicPr>
          <p:nvPr/>
        </p:nvPicPr>
        <p:blipFill>
          <a:blip r:embed="rId2"/>
          <a:stretch>
            <a:fillRect/>
          </a:stretch>
        </p:blipFill>
        <p:spPr>
          <a:xfrm>
            <a:off x="825507" y="1258085"/>
            <a:ext cx="9697841" cy="4755257"/>
          </a:xfrm>
          <a:prstGeom prst="rect">
            <a:avLst/>
          </a:prstGeom>
        </p:spPr>
      </p:pic>
    </p:spTree>
    <p:extLst>
      <p:ext uri="{BB962C8B-B14F-4D97-AF65-F5344CB8AC3E}">
        <p14:creationId xmlns:p14="http://schemas.microsoft.com/office/powerpoint/2010/main" val="3691370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6EB7-D670-DBAB-2A55-26C307AC49E4}"/>
              </a:ext>
            </a:extLst>
          </p:cNvPr>
          <p:cNvSpPr>
            <a:spLocks noGrp="1"/>
          </p:cNvSpPr>
          <p:nvPr>
            <p:ph type="title"/>
          </p:nvPr>
        </p:nvSpPr>
        <p:spPr>
          <a:xfrm>
            <a:off x="838200" y="129151"/>
            <a:ext cx="10515600" cy="1325563"/>
          </a:xfrm>
        </p:spPr>
        <p:txBody>
          <a:bodyPr/>
          <a:lstStyle/>
          <a:p>
            <a:r>
              <a:rPr lang="en-US" dirty="0">
                <a:solidFill>
                  <a:srgbClr val="FF0000"/>
                </a:solidFill>
                <a:latin typeface="Arial Black" panose="020B0A04020102020204" pitchFamily="34" charset="0"/>
              </a:rPr>
              <a:t>Open</a:t>
            </a:r>
            <a:r>
              <a:rPr lang="en-US" dirty="0">
                <a:solidFill>
                  <a:srgbClr val="FF0000"/>
                </a:solidFill>
              </a:rPr>
              <a:t> </a:t>
            </a:r>
            <a:r>
              <a:rPr lang="en-US" dirty="0">
                <a:solidFill>
                  <a:srgbClr val="FF0000"/>
                </a:solidFill>
                <a:latin typeface="Arial Black" panose="020B0A04020102020204" pitchFamily="34" charset="0"/>
              </a:rPr>
              <a:t>Source</a:t>
            </a:r>
            <a:endParaRPr lang="en-PK" dirty="0">
              <a:solidFill>
                <a:srgbClr val="FF0000"/>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3CE2BB0C-606A-D089-613B-F631B34B764C}"/>
              </a:ext>
            </a:extLst>
          </p:cNvPr>
          <p:cNvSpPr>
            <a:spLocks noGrp="1"/>
          </p:cNvSpPr>
          <p:nvPr>
            <p:ph idx="1"/>
          </p:nvPr>
        </p:nvSpPr>
        <p:spPr/>
        <p:txBody>
          <a:bodyPr/>
          <a:lstStyle/>
          <a:p>
            <a:r>
              <a:rPr lang="en-US" dirty="0"/>
              <a:t>Best Part of Orange</a:t>
            </a:r>
          </a:p>
          <a:p>
            <a:r>
              <a:rPr lang="en-US" dirty="0">
                <a:solidFill>
                  <a:srgbClr val="002060"/>
                </a:solidFill>
              </a:rPr>
              <a:t>This tool is undoubtedly boon for the people doing M.S. / M.Phil. / Ph.D. In most of areas of Management Sciences , Information Technology or Computer Sciences. </a:t>
            </a:r>
          </a:p>
          <a:p>
            <a:r>
              <a:rPr lang="en-US" dirty="0">
                <a:solidFill>
                  <a:srgbClr val="002060"/>
                </a:solidFill>
              </a:rPr>
              <a:t>One may modify the algorithm as per your application and then may add that modified algorithm in “ Orange” and take the results.</a:t>
            </a:r>
            <a:endParaRPr lang="en-PK" dirty="0">
              <a:solidFill>
                <a:srgbClr val="002060"/>
              </a:solidFill>
            </a:endParaRPr>
          </a:p>
        </p:txBody>
      </p:sp>
      <p:pic>
        <p:nvPicPr>
          <p:cNvPr id="4" name="Picture 3">
            <a:extLst>
              <a:ext uri="{FF2B5EF4-FFF2-40B4-BE49-F238E27FC236}">
                <a16:creationId xmlns:a16="http://schemas.microsoft.com/office/drawing/2014/main" id="{5962A15A-AC25-E9A6-0B0B-686EFD7F368D}"/>
              </a:ext>
            </a:extLst>
          </p:cNvPr>
          <p:cNvPicPr>
            <a:picLocks noChangeAspect="1"/>
          </p:cNvPicPr>
          <p:nvPr/>
        </p:nvPicPr>
        <p:blipFill>
          <a:blip r:embed="rId2"/>
          <a:stretch>
            <a:fillRect/>
          </a:stretch>
        </p:blipFill>
        <p:spPr>
          <a:xfrm>
            <a:off x="9689310" y="4642046"/>
            <a:ext cx="1838582" cy="1239894"/>
          </a:xfrm>
          <a:prstGeom prst="rect">
            <a:avLst/>
          </a:prstGeom>
        </p:spPr>
      </p:pic>
      <p:sp>
        <p:nvSpPr>
          <p:cNvPr id="5" name="Footer Placeholder 4">
            <a:extLst>
              <a:ext uri="{FF2B5EF4-FFF2-40B4-BE49-F238E27FC236}">
                <a16:creationId xmlns:a16="http://schemas.microsoft.com/office/drawing/2014/main" id="{A294126D-511E-8407-13CC-838F1A724B6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913206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7CC6-4954-DADB-A82A-350FAD9E7E4C}"/>
              </a:ext>
            </a:extLst>
          </p:cNvPr>
          <p:cNvSpPr>
            <a:spLocks noGrp="1"/>
          </p:cNvSpPr>
          <p:nvPr>
            <p:ph type="title"/>
          </p:nvPr>
        </p:nvSpPr>
        <p:spPr/>
        <p:txBody>
          <a:bodyPr/>
          <a:lstStyle/>
          <a:p>
            <a:r>
              <a:rPr lang="en-US" b="1" dirty="0">
                <a:solidFill>
                  <a:schemeClr val="accent1"/>
                </a:solidFill>
                <a:latin typeface="Arial Black" panose="020B0A04020102020204" pitchFamily="34" charset="0"/>
              </a:rPr>
              <a:t>Classification</a:t>
            </a:r>
            <a:br>
              <a:rPr lang="en-US" dirty="0"/>
            </a:br>
            <a:endParaRPr lang="en-PK" dirty="0"/>
          </a:p>
        </p:txBody>
      </p:sp>
      <p:sp>
        <p:nvSpPr>
          <p:cNvPr id="3" name="Content Placeholder 2">
            <a:extLst>
              <a:ext uri="{FF2B5EF4-FFF2-40B4-BE49-F238E27FC236}">
                <a16:creationId xmlns:a16="http://schemas.microsoft.com/office/drawing/2014/main" id="{1D82406D-4D69-5BA5-1593-6F3BA243A630}"/>
              </a:ext>
            </a:extLst>
          </p:cNvPr>
          <p:cNvSpPr>
            <a:spLocks noGrp="1"/>
          </p:cNvSpPr>
          <p:nvPr>
            <p:ph idx="1"/>
          </p:nvPr>
        </p:nvSpPr>
        <p:spPr>
          <a:xfrm>
            <a:off x="728420" y="1317356"/>
            <a:ext cx="11463580" cy="4859607"/>
          </a:xfrm>
        </p:spPr>
        <p:txBody>
          <a:bodyPr/>
          <a:lstStyle/>
          <a:p>
            <a:pPr marL="0" indent="0">
              <a:buNone/>
            </a:pPr>
            <a:br>
              <a:rPr lang="en-US" dirty="0"/>
            </a:br>
            <a:r>
              <a:rPr lang="en-US" b="0" i="0" dirty="0">
                <a:solidFill>
                  <a:srgbClr val="000000"/>
                </a:solidFill>
                <a:effectLst/>
                <a:highlight>
                  <a:srgbClr val="FFFFFF"/>
                </a:highlight>
                <a:latin typeface="InterVariable"/>
              </a:rPr>
              <a:t>Consider these examples:</a:t>
            </a:r>
            <a:br>
              <a:rPr lang="en-US" dirty="0"/>
            </a:br>
            <a:r>
              <a:rPr lang="en-US" b="0" i="0" dirty="0">
                <a:solidFill>
                  <a:srgbClr val="000000"/>
                </a:solidFill>
                <a:effectLst/>
                <a:highlight>
                  <a:srgbClr val="FFFFFF"/>
                </a:highlight>
                <a:latin typeface="InterVariable"/>
              </a:rPr>
              <a:t>• Considering whether each loan application poses a risk</a:t>
            </a:r>
            <a:br>
              <a:rPr lang="en-US" dirty="0"/>
            </a:br>
            <a:r>
              <a:rPr lang="en-US" b="0" i="0" dirty="0">
                <a:solidFill>
                  <a:srgbClr val="000000"/>
                </a:solidFill>
                <a:effectLst/>
                <a:highlight>
                  <a:srgbClr val="FFFFFF"/>
                </a:highlight>
                <a:latin typeface="InterVariable"/>
              </a:rPr>
              <a:t>• Analyzing x-ray images of patients' lungs to detect signs of lung cancer</a:t>
            </a:r>
            <a:br>
              <a:rPr lang="en-US" dirty="0"/>
            </a:br>
            <a:r>
              <a:rPr lang="en-US" b="0" i="0" dirty="0">
                <a:solidFill>
                  <a:srgbClr val="000000"/>
                </a:solidFill>
                <a:effectLst/>
                <a:highlight>
                  <a:srgbClr val="FFFFFF"/>
                </a:highlight>
                <a:latin typeface="InterVariable"/>
              </a:rPr>
              <a:t>• Analyzing political ideologies based on various factors to determine if someone is centrist, Democrat, or Republican</a:t>
            </a:r>
            <a:endParaRPr lang="en-PK" dirty="0"/>
          </a:p>
        </p:txBody>
      </p:sp>
      <p:sp>
        <p:nvSpPr>
          <p:cNvPr id="4" name="Footer Placeholder 3">
            <a:extLst>
              <a:ext uri="{FF2B5EF4-FFF2-40B4-BE49-F238E27FC236}">
                <a16:creationId xmlns:a16="http://schemas.microsoft.com/office/drawing/2014/main" id="{96069C9F-0D98-8B39-233E-02C1DCFA294C}"/>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603508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7B215-F2FE-9928-16A4-35903CBAFD07}"/>
              </a:ext>
            </a:extLst>
          </p:cNvPr>
          <p:cNvSpPr>
            <a:spLocks noGrp="1"/>
          </p:cNvSpPr>
          <p:nvPr>
            <p:ph type="title"/>
          </p:nvPr>
        </p:nvSpPr>
        <p:spPr>
          <a:xfrm>
            <a:off x="838200" y="365126"/>
            <a:ext cx="10515600" cy="828244"/>
          </a:xfrm>
        </p:spPr>
        <p:txBody>
          <a:bodyPr/>
          <a:lstStyle/>
          <a:p>
            <a:r>
              <a:rPr lang="en-US" b="1" dirty="0">
                <a:solidFill>
                  <a:schemeClr val="accent1"/>
                </a:solidFill>
                <a:latin typeface="Arial Black" panose="020B0A04020102020204" pitchFamily="34" charset="0"/>
              </a:rPr>
              <a:t>Learning / Training</a:t>
            </a:r>
            <a:r>
              <a:rPr lang="en-US" dirty="0"/>
              <a:t> </a:t>
            </a:r>
            <a:r>
              <a:rPr lang="en-US" b="1" dirty="0">
                <a:solidFill>
                  <a:schemeClr val="accent1"/>
                </a:solidFill>
                <a:latin typeface="Arial Black" panose="020B0A04020102020204" pitchFamily="34" charset="0"/>
              </a:rPr>
              <a:t>Data</a:t>
            </a:r>
            <a:endParaRPr lang="en-PK"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75960EA2-66FA-15A7-7DD3-A43705C9D26F}"/>
              </a:ext>
            </a:extLst>
          </p:cNvPr>
          <p:cNvSpPr>
            <a:spLocks noGrp="1"/>
          </p:cNvSpPr>
          <p:nvPr>
            <p:ph type="ftr" sz="quarter" idx="11"/>
          </p:nvPr>
        </p:nvSpPr>
        <p:spPr/>
        <p:txBody>
          <a:bodyPr/>
          <a:lstStyle/>
          <a:p>
            <a:r>
              <a:rPr lang="en-US"/>
              <a:t>Dr. Muhammad Yasir Rafiq </a:t>
            </a:r>
            <a:endParaRPr lang="en-PK"/>
          </a:p>
        </p:txBody>
      </p:sp>
      <p:sp>
        <p:nvSpPr>
          <p:cNvPr id="6" name="TextBox 5">
            <a:extLst>
              <a:ext uri="{FF2B5EF4-FFF2-40B4-BE49-F238E27FC236}">
                <a16:creationId xmlns:a16="http://schemas.microsoft.com/office/drawing/2014/main" id="{BBA2B7F0-F452-BFB2-A413-E356E82C47F6}"/>
              </a:ext>
            </a:extLst>
          </p:cNvPr>
          <p:cNvSpPr txBox="1"/>
          <p:nvPr/>
        </p:nvSpPr>
        <p:spPr>
          <a:xfrm>
            <a:off x="247973" y="5338583"/>
            <a:ext cx="11353800" cy="1200329"/>
          </a:xfrm>
          <a:prstGeom prst="rect">
            <a:avLst/>
          </a:prstGeom>
          <a:noFill/>
        </p:spPr>
        <p:txBody>
          <a:bodyPr wrap="square">
            <a:spAutoFit/>
          </a:bodyPr>
          <a:lstStyle/>
          <a:p>
            <a:r>
              <a:rPr lang="en-US" b="0" i="0" dirty="0">
                <a:solidFill>
                  <a:srgbClr val="000000"/>
                </a:solidFill>
                <a:effectLst/>
                <a:highlight>
                  <a:srgbClr val="FFFFFF"/>
                </a:highlight>
                <a:latin typeface="InterVariable"/>
              </a:rPr>
              <a:t>The process of creating a data classifier from input data sets, each record or data registry to be considered is composed of a set of data features or attributes that indicate the characteristics of individuals. There are also categories or classes that indicate whether the aforementioned credit release is risky or secure. The process of creating a data classifier is often called learning or training.</a:t>
            </a:r>
            <a:endParaRPr lang="en-PK" dirty="0"/>
          </a:p>
        </p:txBody>
      </p:sp>
      <p:pic>
        <p:nvPicPr>
          <p:cNvPr id="8" name="Picture 7">
            <a:extLst>
              <a:ext uri="{FF2B5EF4-FFF2-40B4-BE49-F238E27FC236}">
                <a16:creationId xmlns:a16="http://schemas.microsoft.com/office/drawing/2014/main" id="{C1018518-87B1-9BBD-12C7-1587DD11F098}"/>
              </a:ext>
            </a:extLst>
          </p:cNvPr>
          <p:cNvPicPr>
            <a:picLocks noChangeAspect="1"/>
          </p:cNvPicPr>
          <p:nvPr/>
        </p:nvPicPr>
        <p:blipFill>
          <a:blip r:embed="rId2"/>
          <a:stretch>
            <a:fillRect/>
          </a:stretch>
        </p:blipFill>
        <p:spPr>
          <a:xfrm>
            <a:off x="247974" y="1565330"/>
            <a:ext cx="11515240" cy="3773254"/>
          </a:xfrm>
          <a:prstGeom prst="rect">
            <a:avLst/>
          </a:prstGeom>
        </p:spPr>
      </p:pic>
    </p:spTree>
    <p:extLst>
      <p:ext uri="{BB962C8B-B14F-4D97-AF65-F5344CB8AC3E}">
        <p14:creationId xmlns:p14="http://schemas.microsoft.com/office/powerpoint/2010/main" val="38757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1A6D-EB6C-81F6-485B-B83FAA647423}"/>
              </a:ext>
            </a:extLst>
          </p:cNvPr>
          <p:cNvSpPr>
            <a:spLocks noGrp="1"/>
          </p:cNvSpPr>
          <p:nvPr>
            <p:ph type="title"/>
          </p:nvPr>
        </p:nvSpPr>
        <p:spPr>
          <a:xfrm>
            <a:off x="838200" y="365125"/>
            <a:ext cx="10515600" cy="859241"/>
          </a:xfrm>
        </p:spPr>
        <p:txBody>
          <a:bodyPr>
            <a:normAutofit/>
          </a:bodyPr>
          <a:lstStyle/>
          <a:p>
            <a:r>
              <a:rPr lang="en-US" b="1" dirty="0">
                <a:solidFill>
                  <a:schemeClr val="accent1"/>
                </a:solidFill>
                <a:latin typeface="Arial Black" panose="020B0A04020102020204" pitchFamily="34" charset="0"/>
              </a:rPr>
              <a:t>Decision Tree</a:t>
            </a:r>
            <a:endParaRPr lang="en-PK"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9948CED3-D6CB-1950-DDE3-3DD3AC192101}"/>
              </a:ext>
            </a:extLst>
          </p:cNvPr>
          <p:cNvSpPr>
            <a:spLocks noGrp="1"/>
          </p:cNvSpPr>
          <p:nvPr>
            <p:ph type="ftr" sz="quarter" idx="11"/>
          </p:nvPr>
        </p:nvSpPr>
        <p:spPr>
          <a:xfrm>
            <a:off x="2256295" y="6385842"/>
            <a:ext cx="4114800" cy="365125"/>
          </a:xfrm>
        </p:spPr>
        <p:txBody>
          <a:bodyPr/>
          <a:lstStyle/>
          <a:p>
            <a:r>
              <a:rPr lang="en-US" dirty="0"/>
              <a:t>Dr. Muhammad Yasir Rafiq </a:t>
            </a:r>
            <a:endParaRPr lang="en-PK" dirty="0"/>
          </a:p>
        </p:txBody>
      </p:sp>
      <p:sp>
        <p:nvSpPr>
          <p:cNvPr id="6" name="TextBox 5">
            <a:extLst>
              <a:ext uri="{FF2B5EF4-FFF2-40B4-BE49-F238E27FC236}">
                <a16:creationId xmlns:a16="http://schemas.microsoft.com/office/drawing/2014/main" id="{15A7429F-49B3-AEF9-EC8C-14811B3C646C}"/>
              </a:ext>
            </a:extLst>
          </p:cNvPr>
          <p:cNvSpPr txBox="1"/>
          <p:nvPr/>
        </p:nvSpPr>
        <p:spPr>
          <a:xfrm>
            <a:off x="662552" y="1224366"/>
            <a:ext cx="11131657" cy="369332"/>
          </a:xfrm>
          <a:prstGeom prst="rect">
            <a:avLst/>
          </a:prstGeom>
          <a:noFill/>
        </p:spPr>
        <p:txBody>
          <a:bodyPr wrap="square">
            <a:spAutoFit/>
          </a:bodyPr>
          <a:lstStyle/>
          <a:p>
            <a:r>
              <a:rPr lang="en-US" b="0" i="0" dirty="0">
                <a:solidFill>
                  <a:srgbClr val="000000"/>
                </a:solidFill>
                <a:effectLst/>
                <a:highlight>
                  <a:srgbClr val="FFFFFF"/>
                </a:highlight>
                <a:latin typeface="InterVariable"/>
              </a:rPr>
              <a:t>The process of constructing a tree for decision-making from categorized data (Supervised Learning)</a:t>
            </a:r>
            <a:endParaRPr lang="en-PK" dirty="0"/>
          </a:p>
        </p:txBody>
      </p:sp>
      <p:sp>
        <p:nvSpPr>
          <p:cNvPr id="8" name="TextBox 7">
            <a:extLst>
              <a:ext uri="{FF2B5EF4-FFF2-40B4-BE49-F238E27FC236}">
                <a16:creationId xmlns:a16="http://schemas.microsoft.com/office/drawing/2014/main" id="{7DA410E9-3EA5-FAF0-77CD-16AACA870396}"/>
              </a:ext>
            </a:extLst>
          </p:cNvPr>
          <p:cNvSpPr txBox="1"/>
          <p:nvPr/>
        </p:nvSpPr>
        <p:spPr>
          <a:xfrm>
            <a:off x="6096000" y="4461550"/>
            <a:ext cx="6096000" cy="2031325"/>
          </a:xfrm>
          <a:prstGeom prst="rect">
            <a:avLst/>
          </a:prstGeom>
          <a:noFill/>
        </p:spPr>
        <p:txBody>
          <a:bodyPr wrap="square">
            <a:spAutoFit/>
          </a:bodyPr>
          <a:lstStyle/>
          <a:p>
            <a:pPr algn="just"/>
            <a:r>
              <a:rPr lang="en-US" b="0" i="0" dirty="0">
                <a:solidFill>
                  <a:srgbClr val="000000"/>
                </a:solidFill>
                <a:effectLst/>
                <a:highlight>
                  <a:srgbClr val="FFFFFF"/>
                </a:highlight>
                <a:latin typeface="InterVariable"/>
              </a:rPr>
              <a:t>Want to create a classifier to predict the characteristics of customers who will purchase a computer in an electronics store, with the prediction values consisting of:</a:t>
            </a:r>
          </a:p>
          <a:p>
            <a:pPr algn="just"/>
            <a:br>
              <a:rPr lang="en-US" dirty="0"/>
            </a:br>
            <a:r>
              <a:rPr lang="en-US" b="0" i="0" dirty="0">
                <a:solidFill>
                  <a:srgbClr val="000000"/>
                </a:solidFill>
                <a:effectLst/>
                <a:highlight>
                  <a:srgbClr val="FFFFFF"/>
                </a:highlight>
                <a:latin typeface="InterVariable"/>
              </a:rPr>
              <a:t>"Yes" meaning the customer will buy a computer</a:t>
            </a:r>
          </a:p>
          <a:p>
            <a:pPr algn="just"/>
            <a:br>
              <a:rPr lang="en-US" dirty="0"/>
            </a:br>
            <a:r>
              <a:rPr lang="en-US" b="0" i="0" dirty="0">
                <a:solidFill>
                  <a:srgbClr val="000000"/>
                </a:solidFill>
                <a:effectLst/>
                <a:highlight>
                  <a:srgbClr val="FFFFFF"/>
                </a:highlight>
                <a:latin typeface="InterVariable"/>
              </a:rPr>
              <a:t>"No" meaning the customer will not buy a computer</a:t>
            </a:r>
            <a:endParaRPr lang="en-PK" dirty="0"/>
          </a:p>
        </p:txBody>
      </p:sp>
      <p:pic>
        <p:nvPicPr>
          <p:cNvPr id="10" name="Picture 9">
            <a:extLst>
              <a:ext uri="{FF2B5EF4-FFF2-40B4-BE49-F238E27FC236}">
                <a16:creationId xmlns:a16="http://schemas.microsoft.com/office/drawing/2014/main" id="{BCE39393-E8DC-912B-06D4-710405BECAA6}"/>
              </a:ext>
            </a:extLst>
          </p:cNvPr>
          <p:cNvPicPr>
            <a:picLocks noChangeAspect="1"/>
          </p:cNvPicPr>
          <p:nvPr/>
        </p:nvPicPr>
        <p:blipFill>
          <a:blip r:embed="rId2"/>
          <a:stretch>
            <a:fillRect/>
          </a:stretch>
        </p:blipFill>
        <p:spPr>
          <a:xfrm>
            <a:off x="411004" y="1963030"/>
            <a:ext cx="7214161" cy="2498520"/>
          </a:xfrm>
          <a:prstGeom prst="rect">
            <a:avLst/>
          </a:prstGeom>
        </p:spPr>
      </p:pic>
    </p:spTree>
    <p:extLst>
      <p:ext uri="{BB962C8B-B14F-4D97-AF65-F5344CB8AC3E}">
        <p14:creationId xmlns:p14="http://schemas.microsoft.com/office/powerpoint/2010/main" val="3723491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32C7F-C87B-56CC-F84B-8DD2DD0D36A2}"/>
              </a:ext>
            </a:extLst>
          </p:cNvPr>
          <p:cNvSpPr>
            <a:spLocks noGrp="1"/>
          </p:cNvSpPr>
          <p:nvPr>
            <p:ph type="title"/>
          </p:nvPr>
        </p:nvSpPr>
        <p:spPr>
          <a:xfrm>
            <a:off x="838200" y="365125"/>
            <a:ext cx="10515600" cy="766251"/>
          </a:xfrm>
        </p:spPr>
        <p:txBody>
          <a:bodyPr/>
          <a:lstStyle/>
          <a:p>
            <a:r>
              <a:rPr lang="en-US" b="1" dirty="0">
                <a:solidFill>
                  <a:schemeClr val="accent1"/>
                </a:solidFill>
                <a:latin typeface="Arial Black" panose="020B0A04020102020204" pitchFamily="34" charset="0"/>
              </a:rPr>
              <a:t>Decision Tree</a:t>
            </a:r>
            <a:endParaRPr lang="en-PK" dirty="0"/>
          </a:p>
        </p:txBody>
      </p:sp>
      <p:sp>
        <p:nvSpPr>
          <p:cNvPr id="4" name="Footer Placeholder 3">
            <a:extLst>
              <a:ext uri="{FF2B5EF4-FFF2-40B4-BE49-F238E27FC236}">
                <a16:creationId xmlns:a16="http://schemas.microsoft.com/office/drawing/2014/main" id="{4BC85B0E-ED09-DAB1-70D1-E1E72C808E73}"/>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1A6BA481-503E-6298-F0B6-2FC1A8B4F4DD}"/>
              </a:ext>
            </a:extLst>
          </p:cNvPr>
          <p:cNvPicPr>
            <a:picLocks noChangeAspect="1"/>
          </p:cNvPicPr>
          <p:nvPr/>
        </p:nvPicPr>
        <p:blipFill>
          <a:blip r:embed="rId2"/>
          <a:stretch>
            <a:fillRect/>
          </a:stretch>
        </p:blipFill>
        <p:spPr>
          <a:xfrm>
            <a:off x="6796307" y="1022888"/>
            <a:ext cx="4953691" cy="3425126"/>
          </a:xfrm>
          <a:prstGeom prst="rect">
            <a:avLst/>
          </a:prstGeom>
        </p:spPr>
      </p:pic>
      <p:pic>
        <p:nvPicPr>
          <p:cNvPr id="8" name="Picture 7">
            <a:extLst>
              <a:ext uri="{FF2B5EF4-FFF2-40B4-BE49-F238E27FC236}">
                <a16:creationId xmlns:a16="http://schemas.microsoft.com/office/drawing/2014/main" id="{FD99EE53-F146-5A0B-7BE8-7AAD2F07171E}"/>
              </a:ext>
            </a:extLst>
          </p:cNvPr>
          <p:cNvPicPr>
            <a:picLocks noChangeAspect="1"/>
          </p:cNvPicPr>
          <p:nvPr/>
        </p:nvPicPr>
        <p:blipFill>
          <a:blip r:embed="rId3"/>
          <a:stretch>
            <a:fillRect/>
          </a:stretch>
        </p:blipFill>
        <p:spPr>
          <a:xfrm>
            <a:off x="838200" y="1239864"/>
            <a:ext cx="4245244" cy="2743199"/>
          </a:xfrm>
          <a:prstGeom prst="rect">
            <a:avLst/>
          </a:prstGeom>
        </p:spPr>
      </p:pic>
      <p:sp>
        <p:nvSpPr>
          <p:cNvPr id="9" name="Oval 8">
            <a:extLst>
              <a:ext uri="{FF2B5EF4-FFF2-40B4-BE49-F238E27FC236}">
                <a16:creationId xmlns:a16="http://schemas.microsoft.com/office/drawing/2014/main" id="{1F4856D7-7777-90D8-40B4-28543A4A0622}"/>
              </a:ext>
            </a:extLst>
          </p:cNvPr>
          <p:cNvSpPr/>
          <p:nvPr/>
        </p:nvSpPr>
        <p:spPr>
          <a:xfrm>
            <a:off x="108488" y="4711485"/>
            <a:ext cx="1410346" cy="60443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K"/>
          </a:p>
        </p:txBody>
      </p:sp>
      <p:sp>
        <p:nvSpPr>
          <p:cNvPr id="10" name="Rectangle 9">
            <a:extLst>
              <a:ext uri="{FF2B5EF4-FFF2-40B4-BE49-F238E27FC236}">
                <a16:creationId xmlns:a16="http://schemas.microsoft.com/office/drawing/2014/main" id="{1AF0DFFD-BEA8-AE34-DBF4-B09E5C7E4A9F}"/>
              </a:ext>
            </a:extLst>
          </p:cNvPr>
          <p:cNvSpPr/>
          <p:nvPr/>
        </p:nvSpPr>
        <p:spPr>
          <a:xfrm>
            <a:off x="109781" y="5618136"/>
            <a:ext cx="1409054" cy="60443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K"/>
          </a:p>
        </p:txBody>
      </p:sp>
    </p:spTree>
    <p:extLst>
      <p:ext uri="{BB962C8B-B14F-4D97-AF65-F5344CB8AC3E}">
        <p14:creationId xmlns:p14="http://schemas.microsoft.com/office/powerpoint/2010/main" val="1835126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4E13-1819-4B3E-53FF-024BB495C118}"/>
              </a:ext>
            </a:extLst>
          </p:cNvPr>
          <p:cNvSpPr>
            <a:spLocks noGrp="1"/>
          </p:cNvSpPr>
          <p:nvPr>
            <p:ph type="title"/>
          </p:nvPr>
        </p:nvSpPr>
        <p:spPr>
          <a:xfrm>
            <a:off x="838200" y="365126"/>
            <a:ext cx="10515600" cy="921234"/>
          </a:xfrm>
        </p:spPr>
        <p:txBody>
          <a:bodyPr>
            <a:normAutofit/>
          </a:bodyPr>
          <a:lstStyle/>
          <a:p>
            <a:r>
              <a:rPr lang="en-US" b="1" dirty="0">
                <a:solidFill>
                  <a:schemeClr val="accent1"/>
                </a:solidFill>
                <a:latin typeface="Arial Black" panose="020B0A04020102020204" pitchFamily="34" charset="0"/>
              </a:rPr>
              <a:t>K-Fold Cross Validation </a:t>
            </a:r>
            <a:endParaRPr lang="en-PK"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C10474EC-1B74-BE2A-01E8-B6FDB625D794}"/>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EF272F56-32EA-7719-2732-8ECB9D3ABACA}"/>
              </a:ext>
            </a:extLst>
          </p:cNvPr>
          <p:cNvPicPr>
            <a:picLocks noChangeAspect="1"/>
          </p:cNvPicPr>
          <p:nvPr/>
        </p:nvPicPr>
        <p:blipFill>
          <a:blip r:embed="rId2"/>
          <a:stretch>
            <a:fillRect/>
          </a:stretch>
        </p:blipFill>
        <p:spPr>
          <a:xfrm>
            <a:off x="325464" y="1286360"/>
            <a:ext cx="11866536" cy="5069990"/>
          </a:xfrm>
          <a:prstGeom prst="rect">
            <a:avLst/>
          </a:prstGeom>
        </p:spPr>
      </p:pic>
    </p:spTree>
    <p:extLst>
      <p:ext uri="{BB962C8B-B14F-4D97-AF65-F5344CB8AC3E}">
        <p14:creationId xmlns:p14="http://schemas.microsoft.com/office/powerpoint/2010/main" val="2032804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87EB1-06A9-DCB9-33D8-59AB639EA52B}"/>
              </a:ext>
            </a:extLst>
          </p:cNvPr>
          <p:cNvSpPr>
            <a:spLocks noGrp="1"/>
          </p:cNvSpPr>
          <p:nvPr>
            <p:ph type="title"/>
          </p:nvPr>
        </p:nvSpPr>
        <p:spPr/>
        <p:txBody>
          <a:bodyPr/>
          <a:lstStyle/>
          <a:p>
            <a:r>
              <a:rPr lang="en-US" b="1" dirty="0">
                <a:solidFill>
                  <a:schemeClr val="accent1"/>
                </a:solidFill>
                <a:latin typeface="Arial Black" panose="020B0A04020102020204" pitchFamily="34" charset="0"/>
              </a:rPr>
              <a:t>Classification</a:t>
            </a:r>
            <a:r>
              <a:rPr lang="en-US" dirty="0"/>
              <a:t> </a:t>
            </a:r>
            <a:endParaRPr lang="en-PK" dirty="0"/>
          </a:p>
        </p:txBody>
      </p:sp>
      <p:sp>
        <p:nvSpPr>
          <p:cNvPr id="4" name="Footer Placeholder 3">
            <a:extLst>
              <a:ext uri="{FF2B5EF4-FFF2-40B4-BE49-F238E27FC236}">
                <a16:creationId xmlns:a16="http://schemas.microsoft.com/office/drawing/2014/main" id="{DCCAC6EB-E46C-8AE4-6963-B5B1E247653F}"/>
              </a:ext>
            </a:extLst>
          </p:cNvPr>
          <p:cNvSpPr>
            <a:spLocks noGrp="1"/>
          </p:cNvSpPr>
          <p:nvPr>
            <p:ph type="ftr" sz="quarter" idx="11"/>
          </p:nvPr>
        </p:nvSpPr>
        <p:spPr>
          <a:xfrm>
            <a:off x="3852620" y="6492875"/>
            <a:ext cx="4114800" cy="365125"/>
          </a:xfrm>
        </p:spPr>
        <p:txBody>
          <a:bodyPr/>
          <a:lstStyle/>
          <a:p>
            <a:r>
              <a:rPr lang="en-US" dirty="0"/>
              <a:t>Dr. Muhammad Yasir Rafiq </a:t>
            </a:r>
            <a:endParaRPr lang="en-PK" dirty="0"/>
          </a:p>
        </p:txBody>
      </p:sp>
      <p:pic>
        <p:nvPicPr>
          <p:cNvPr id="6" name="Picture 5">
            <a:extLst>
              <a:ext uri="{FF2B5EF4-FFF2-40B4-BE49-F238E27FC236}">
                <a16:creationId xmlns:a16="http://schemas.microsoft.com/office/drawing/2014/main" id="{6D73057B-2C59-0491-2386-9BCDECE963E8}"/>
              </a:ext>
            </a:extLst>
          </p:cNvPr>
          <p:cNvPicPr>
            <a:picLocks noChangeAspect="1"/>
          </p:cNvPicPr>
          <p:nvPr/>
        </p:nvPicPr>
        <p:blipFill>
          <a:blip r:embed="rId2"/>
          <a:stretch>
            <a:fillRect/>
          </a:stretch>
        </p:blipFill>
        <p:spPr>
          <a:xfrm>
            <a:off x="356461" y="1318813"/>
            <a:ext cx="11251770" cy="5148238"/>
          </a:xfrm>
          <a:prstGeom prst="rect">
            <a:avLst/>
          </a:prstGeom>
        </p:spPr>
      </p:pic>
    </p:spTree>
    <p:extLst>
      <p:ext uri="{BB962C8B-B14F-4D97-AF65-F5344CB8AC3E}">
        <p14:creationId xmlns:p14="http://schemas.microsoft.com/office/powerpoint/2010/main" val="403440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06B9-D470-555B-2192-7CA9D1D549FA}"/>
              </a:ext>
            </a:extLst>
          </p:cNvPr>
          <p:cNvSpPr>
            <a:spLocks noGrp="1"/>
          </p:cNvSpPr>
          <p:nvPr>
            <p:ph type="title"/>
          </p:nvPr>
        </p:nvSpPr>
        <p:spPr>
          <a:xfrm>
            <a:off x="356461" y="365125"/>
            <a:ext cx="10997339" cy="952231"/>
          </a:xfrm>
        </p:spPr>
        <p:txBody>
          <a:bodyPr/>
          <a:lstStyle/>
          <a:p>
            <a:r>
              <a:rPr lang="en-US" b="1" dirty="0">
                <a:solidFill>
                  <a:schemeClr val="accent1"/>
                </a:solidFill>
                <a:latin typeface="Arial Black" panose="020B0A04020102020204" pitchFamily="34" charset="0"/>
              </a:rPr>
              <a:t>Classification</a:t>
            </a:r>
            <a:r>
              <a:rPr lang="en-US" dirty="0"/>
              <a:t> </a:t>
            </a:r>
            <a:endParaRPr lang="en-PK" dirty="0"/>
          </a:p>
        </p:txBody>
      </p:sp>
      <p:sp>
        <p:nvSpPr>
          <p:cNvPr id="4" name="Footer Placeholder 3">
            <a:extLst>
              <a:ext uri="{FF2B5EF4-FFF2-40B4-BE49-F238E27FC236}">
                <a16:creationId xmlns:a16="http://schemas.microsoft.com/office/drawing/2014/main" id="{3D49D748-E2E4-9E49-1BAD-95564C2C0688}"/>
              </a:ext>
            </a:extLst>
          </p:cNvPr>
          <p:cNvSpPr>
            <a:spLocks noGrp="1"/>
          </p:cNvSpPr>
          <p:nvPr>
            <p:ph type="ftr" sz="quarter" idx="11"/>
          </p:nvPr>
        </p:nvSpPr>
        <p:spPr>
          <a:xfrm>
            <a:off x="3840639" y="6492875"/>
            <a:ext cx="4114800" cy="365125"/>
          </a:xfrm>
        </p:spPr>
        <p:txBody>
          <a:bodyPr/>
          <a:lstStyle/>
          <a:p>
            <a:r>
              <a:rPr lang="en-US" dirty="0"/>
              <a:t>Dr. Muhammad Yasir Rafiq </a:t>
            </a:r>
            <a:endParaRPr lang="en-PK" dirty="0"/>
          </a:p>
        </p:txBody>
      </p:sp>
      <p:pic>
        <p:nvPicPr>
          <p:cNvPr id="6" name="Picture 5">
            <a:extLst>
              <a:ext uri="{FF2B5EF4-FFF2-40B4-BE49-F238E27FC236}">
                <a16:creationId xmlns:a16="http://schemas.microsoft.com/office/drawing/2014/main" id="{0477036A-9B80-E0C7-C36C-9ACA9760FBD6}"/>
              </a:ext>
            </a:extLst>
          </p:cNvPr>
          <p:cNvPicPr>
            <a:picLocks noChangeAspect="1"/>
          </p:cNvPicPr>
          <p:nvPr/>
        </p:nvPicPr>
        <p:blipFill>
          <a:blip r:embed="rId2"/>
          <a:stretch>
            <a:fillRect/>
          </a:stretch>
        </p:blipFill>
        <p:spPr>
          <a:xfrm>
            <a:off x="79359" y="1695208"/>
            <a:ext cx="11637360" cy="4907070"/>
          </a:xfrm>
          <a:prstGeom prst="rect">
            <a:avLst/>
          </a:prstGeom>
        </p:spPr>
      </p:pic>
    </p:spTree>
    <p:extLst>
      <p:ext uri="{BB962C8B-B14F-4D97-AF65-F5344CB8AC3E}">
        <p14:creationId xmlns:p14="http://schemas.microsoft.com/office/powerpoint/2010/main" val="3496873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CBA51-ED18-777D-47AC-4691A3659FFF}"/>
              </a:ext>
            </a:extLst>
          </p:cNvPr>
          <p:cNvSpPr>
            <a:spLocks noGrp="1"/>
          </p:cNvSpPr>
          <p:nvPr>
            <p:ph type="title"/>
          </p:nvPr>
        </p:nvSpPr>
        <p:spPr/>
        <p:txBody>
          <a:bodyPr/>
          <a:lstStyle/>
          <a:p>
            <a:r>
              <a:rPr lang="en-US" b="1" dirty="0">
                <a:solidFill>
                  <a:schemeClr val="accent1"/>
                </a:solidFill>
                <a:latin typeface="Arial Black" panose="020B0A04020102020204" pitchFamily="34" charset="0"/>
              </a:rPr>
              <a:t>Classification</a:t>
            </a:r>
            <a:r>
              <a:rPr lang="en-US" dirty="0"/>
              <a:t> </a:t>
            </a:r>
            <a:r>
              <a:rPr lang="en-US" b="1" dirty="0">
                <a:solidFill>
                  <a:schemeClr val="accent1"/>
                </a:solidFill>
                <a:latin typeface="Arial Black" panose="020B0A04020102020204" pitchFamily="34" charset="0"/>
              </a:rPr>
              <a:t>Evaluation</a:t>
            </a:r>
            <a:r>
              <a:rPr lang="en-US" dirty="0"/>
              <a:t> </a:t>
            </a:r>
            <a:endParaRPr lang="en-PK" dirty="0"/>
          </a:p>
        </p:txBody>
      </p:sp>
      <p:sp>
        <p:nvSpPr>
          <p:cNvPr id="4" name="Footer Placeholder 3">
            <a:extLst>
              <a:ext uri="{FF2B5EF4-FFF2-40B4-BE49-F238E27FC236}">
                <a16:creationId xmlns:a16="http://schemas.microsoft.com/office/drawing/2014/main" id="{D3705DAE-9E73-5D95-3128-BB5E81D4A74F}"/>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709609D3-B49E-09FA-7AB8-7888590EB2B4}"/>
              </a:ext>
            </a:extLst>
          </p:cNvPr>
          <p:cNvPicPr>
            <a:picLocks noChangeAspect="1"/>
          </p:cNvPicPr>
          <p:nvPr/>
        </p:nvPicPr>
        <p:blipFill>
          <a:blip r:embed="rId2"/>
          <a:stretch>
            <a:fillRect/>
          </a:stretch>
        </p:blipFill>
        <p:spPr>
          <a:xfrm>
            <a:off x="406972" y="1441342"/>
            <a:ext cx="11201259" cy="4915008"/>
          </a:xfrm>
          <a:prstGeom prst="rect">
            <a:avLst/>
          </a:prstGeom>
        </p:spPr>
      </p:pic>
    </p:spTree>
    <p:extLst>
      <p:ext uri="{BB962C8B-B14F-4D97-AF65-F5344CB8AC3E}">
        <p14:creationId xmlns:p14="http://schemas.microsoft.com/office/powerpoint/2010/main" val="3356634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71DF-808D-6E3A-3B90-B615A299D65B}"/>
              </a:ext>
            </a:extLst>
          </p:cNvPr>
          <p:cNvSpPr>
            <a:spLocks noGrp="1"/>
          </p:cNvSpPr>
          <p:nvPr>
            <p:ph type="title"/>
          </p:nvPr>
        </p:nvSpPr>
        <p:spPr/>
        <p:txBody>
          <a:bodyPr>
            <a:normAutofit/>
          </a:bodyPr>
          <a:lstStyle/>
          <a:p>
            <a:r>
              <a:rPr lang="en-US" sz="3600" b="1" dirty="0">
                <a:solidFill>
                  <a:schemeClr val="accent1"/>
                </a:solidFill>
                <a:latin typeface="Arial Black" panose="020B0A04020102020204" pitchFamily="34" charset="0"/>
              </a:rPr>
              <a:t>Classification</a:t>
            </a:r>
            <a:r>
              <a:rPr lang="en-US" sz="3600" dirty="0"/>
              <a:t> </a:t>
            </a:r>
            <a:r>
              <a:rPr lang="en-US" sz="3600" b="1" dirty="0">
                <a:solidFill>
                  <a:schemeClr val="accent1"/>
                </a:solidFill>
                <a:latin typeface="Arial Black" panose="020B0A04020102020204" pitchFamily="34" charset="0"/>
              </a:rPr>
              <a:t>Evaluation</a:t>
            </a:r>
            <a:r>
              <a:rPr lang="en-US" sz="3600" dirty="0"/>
              <a:t> </a:t>
            </a:r>
            <a:r>
              <a:rPr lang="en-US" sz="3600" b="1" dirty="0">
                <a:solidFill>
                  <a:schemeClr val="accent1"/>
                </a:solidFill>
                <a:latin typeface="Arial Black" panose="020B0A04020102020204" pitchFamily="34" charset="0"/>
              </a:rPr>
              <a:t>(Continue…)</a:t>
            </a:r>
            <a:endParaRPr lang="en-PK" sz="3600"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753152CD-8062-1444-1F8A-B8E4C4656E05}"/>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8849D8E0-F9CC-5D1F-9FE0-FEECD5A30EAF}"/>
              </a:ext>
            </a:extLst>
          </p:cNvPr>
          <p:cNvPicPr>
            <a:picLocks noChangeAspect="1"/>
          </p:cNvPicPr>
          <p:nvPr/>
        </p:nvPicPr>
        <p:blipFill>
          <a:blip r:embed="rId2"/>
          <a:stretch>
            <a:fillRect/>
          </a:stretch>
        </p:blipFill>
        <p:spPr>
          <a:xfrm>
            <a:off x="604434" y="1804760"/>
            <a:ext cx="10988298" cy="4286074"/>
          </a:xfrm>
          <a:prstGeom prst="rect">
            <a:avLst/>
          </a:prstGeom>
        </p:spPr>
      </p:pic>
    </p:spTree>
    <p:extLst>
      <p:ext uri="{BB962C8B-B14F-4D97-AF65-F5344CB8AC3E}">
        <p14:creationId xmlns:p14="http://schemas.microsoft.com/office/powerpoint/2010/main" val="1115136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C181-16E1-F052-FD41-93B50D882421}"/>
              </a:ext>
            </a:extLst>
          </p:cNvPr>
          <p:cNvSpPr>
            <a:spLocks noGrp="1"/>
          </p:cNvSpPr>
          <p:nvPr>
            <p:ph type="title"/>
          </p:nvPr>
        </p:nvSpPr>
        <p:spPr/>
        <p:txBody>
          <a:bodyPr/>
          <a:lstStyle/>
          <a:p>
            <a:r>
              <a:rPr lang="en-US" sz="4400" b="1" dirty="0">
                <a:solidFill>
                  <a:schemeClr val="accent1"/>
                </a:solidFill>
                <a:latin typeface="Arial Black" panose="020B0A04020102020204" pitchFamily="34" charset="0"/>
              </a:rPr>
              <a:t>Classification</a:t>
            </a:r>
            <a:r>
              <a:rPr lang="en-US" sz="4400" dirty="0"/>
              <a:t> </a:t>
            </a:r>
            <a:r>
              <a:rPr lang="en-US" b="1" dirty="0">
                <a:solidFill>
                  <a:schemeClr val="accent1"/>
                </a:solidFill>
                <a:latin typeface="Arial Black" panose="020B0A04020102020204" pitchFamily="34" charset="0"/>
              </a:rPr>
              <a:t>Prediction </a:t>
            </a:r>
            <a:endParaRPr lang="en-PK" dirty="0"/>
          </a:p>
        </p:txBody>
      </p:sp>
      <p:sp>
        <p:nvSpPr>
          <p:cNvPr id="4" name="Footer Placeholder 3">
            <a:extLst>
              <a:ext uri="{FF2B5EF4-FFF2-40B4-BE49-F238E27FC236}">
                <a16:creationId xmlns:a16="http://schemas.microsoft.com/office/drawing/2014/main" id="{16878E9F-7417-8877-80E5-70DA884A1C66}"/>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FBCA1C2B-9D7D-1EE4-5C56-429934C65803}"/>
              </a:ext>
            </a:extLst>
          </p:cNvPr>
          <p:cNvPicPr>
            <a:picLocks noChangeAspect="1"/>
          </p:cNvPicPr>
          <p:nvPr/>
        </p:nvPicPr>
        <p:blipFill>
          <a:blip r:embed="rId2"/>
          <a:stretch>
            <a:fillRect/>
          </a:stretch>
        </p:blipFill>
        <p:spPr>
          <a:xfrm>
            <a:off x="23170" y="1580827"/>
            <a:ext cx="12168830" cy="4775523"/>
          </a:xfrm>
          <a:prstGeom prst="rect">
            <a:avLst/>
          </a:prstGeom>
        </p:spPr>
      </p:pic>
    </p:spTree>
    <p:extLst>
      <p:ext uri="{BB962C8B-B14F-4D97-AF65-F5344CB8AC3E}">
        <p14:creationId xmlns:p14="http://schemas.microsoft.com/office/powerpoint/2010/main" val="193479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60F23D-FCE7-C206-EDE2-3093B270EF72}"/>
              </a:ext>
            </a:extLst>
          </p:cNvPr>
          <p:cNvPicPr>
            <a:picLocks noChangeAspect="1"/>
          </p:cNvPicPr>
          <p:nvPr/>
        </p:nvPicPr>
        <p:blipFill>
          <a:blip r:embed="rId2"/>
          <a:stretch>
            <a:fillRect/>
          </a:stretch>
        </p:blipFill>
        <p:spPr>
          <a:xfrm>
            <a:off x="1140542" y="620283"/>
            <a:ext cx="9910916" cy="5410955"/>
          </a:xfrm>
          <a:prstGeom prst="rect">
            <a:avLst/>
          </a:prstGeom>
        </p:spPr>
      </p:pic>
      <p:pic>
        <p:nvPicPr>
          <p:cNvPr id="6" name="Picture 5">
            <a:extLst>
              <a:ext uri="{FF2B5EF4-FFF2-40B4-BE49-F238E27FC236}">
                <a16:creationId xmlns:a16="http://schemas.microsoft.com/office/drawing/2014/main" id="{BD6714E8-49B7-796E-87C0-E03C189A7139}"/>
              </a:ext>
            </a:extLst>
          </p:cNvPr>
          <p:cNvPicPr>
            <a:picLocks noChangeAspect="1"/>
          </p:cNvPicPr>
          <p:nvPr/>
        </p:nvPicPr>
        <p:blipFill>
          <a:blip r:embed="rId3"/>
          <a:stretch>
            <a:fillRect/>
          </a:stretch>
        </p:blipFill>
        <p:spPr>
          <a:xfrm>
            <a:off x="10249749" y="5617770"/>
            <a:ext cx="1838582" cy="1239894"/>
          </a:xfrm>
          <a:prstGeom prst="rect">
            <a:avLst/>
          </a:prstGeom>
        </p:spPr>
      </p:pic>
      <p:sp>
        <p:nvSpPr>
          <p:cNvPr id="2" name="Footer Placeholder 1">
            <a:extLst>
              <a:ext uri="{FF2B5EF4-FFF2-40B4-BE49-F238E27FC236}">
                <a16:creationId xmlns:a16="http://schemas.microsoft.com/office/drawing/2014/main" id="{F3BA29B7-CE11-1B1C-B3A3-83CAEFBDF186}"/>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5804531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215-74FE-4CE2-33A0-7077205588E3}"/>
              </a:ext>
            </a:extLst>
          </p:cNvPr>
          <p:cNvSpPr>
            <a:spLocks noGrp="1"/>
          </p:cNvSpPr>
          <p:nvPr>
            <p:ph type="title"/>
          </p:nvPr>
        </p:nvSpPr>
        <p:spPr>
          <a:xfrm>
            <a:off x="838200" y="136525"/>
            <a:ext cx="10515600" cy="843743"/>
          </a:xfrm>
        </p:spPr>
        <p:txBody>
          <a:bodyPr/>
          <a:lstStyle/>
          <a:p>
            <a:r>
              <a:rPr lang="en-US" sz="4400" b="1" dirty="0">
                <a:solidFill>
                  <a:schemeClr val="accent1"/>
                </a:solidFill>
                <a:latin typeface="Arial Black" panose="020B0A04020102020204" pitchFamily="34" charset="0"/>
              </a:rPr>
              <a:t>Classification</a:t>
            </a:r>
            <a:r>
              <a:rPr lang="en-US" sz="4400" dirty="0"/>
              <a:t> </a:t>
            </a:r>
            <a:r>
              <a:rPr lang="en-US" b="1" dirty="0">
                <a:solidFill>
                  <a:schemeClr val="accent1"/>
                </a:solidFill>
                <a:latin typeface="Arial Black" panose="020B0A04020102020204" pitchFamily="34" charset="0"/>
              </a:rPr>
              <a:t>Prediction </a:t>
            </a:r>
            <a:endParaRPr lang="en-PK" dirty="0"/>
          </a:p>
        </p:txBody>
      </p:sp>
      <p:sp>
        <p:nvSpPr>
          <p:cNvPr id="4" name="Footer Placeholder 3">
            <a:extLst>
              <a:ext uri="{FF2B5EF4-FFF2-40B4-BE49-F238E27FC236}">
                <a16:creationId xmlns:a16="http://schemas.microsoft.com/office/drawing/2014/main" id="{C8574498-84CA-67D7-77B0-0C9FB73B6CE5}"/>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F622C304-66B8-B2CA-4A95-632412869C35}"/>
              </a:ext>
            </a:extLst>
          </p:cNvPr>
          <p:cNvPicPr>
            <a:picLocks noChangeAspect="1"/>
          </p:cNvPicPr>
          <p:nvPr/>
        </p:nvPicPr>
        <p:blipFill>
          <a:blip r:embed="rId2"/>
          <a:stretch>
            <a:fillRect/>
          </a:stretch>
        </p:blipFill>
        <p:spPr>
          <a:xfrm>
            <a:off x="1038564" y="980268"/>
            <a:ext cx="9918738" cy="5877731"/>
          </a:xfrm>
          <a:prstGeom prst="rect">
            <a:avLst/>
          </a:prstGeom>
        </p:spPr>
      </p:pic>
    </p:spTree>
    <p:extLst>
      <p:ext uri="{BB962C8B-B14F-4D97-AF65-F5344CB8AC3E}">
        <p14:creationId xmlns:p14="http://schemas.microsoft.com/office/powerpoint/2010/main" val="6549099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E8CEC-7252-C69D-B832-0FDE0D4C5AE4}"/>
              </a:ext>
            </a:extLst>
          </p:cNvPr>
          <p:cNvSpPr>
            <a:spLocks noGrp="1"/>
          </p:cNvSpPr>
          <p:nvPr>
            <p:ph type="title"/>
          </p:nvPr>
        </p:nvSpPr>
        <p:spPr/>
        <p:txBody>
          <a:bodyPr>
            <a:normAutofit/>
          </a:bodyPr>
          <a:lstStyle/>
          <a:p>
            <a:r>
              <a:rPr lang="en-US" b="1" dirty="0">
                <a:solidFill>
                  <a:schemeClr val="accent1"/>
                </a:solidFill>
                <a:latin typeface="Arial Black" panose="020B0A04020102020204" pitchFamily="34" charset="0"/>
              </a:rPr>
              <a:t>Problem Statement</a:t>
            </a:r>
            <a:endParaRPr lang="en-PK" b="1" dirty="0">
              <a:solidFill>
                <a:schemeClr val="accent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C0FA5987-938C-7888-7709-DCAA5BDB3B56}"/>
              </a:ext>
            </a:extLst>
          </p:cNvPr>
          <p:cNvSpPr>
            <a:spLocks noGrp="1"/>
          </p:cNvSpPr>
          <p:nvPr>
            <p:ph idx="1"/>
          </p:nvPr>
        </p:nvSpPr>
        <p:spPr>
          <a:xfrm>
            <a:off x="201478" y="1825625"/>
            <a:ext cx="11152322" cy="3567785"/>
          </a:xfrm>
        </p:spPr>
        <p:txBody>
          <a:bodyPr>
            <a:normAutofit/>
          </a:bodyPr>
          <a:lstStyle/>
          <a:p>
            <a:pPr algn="just"/>
            <a:r>
              <a:rPr lang="en-US" sz="3600" dirty="0">
                <a:latin typeface="Times New Roman" panose="02020603050405020304" pitchFamily="18" charset="0"/>
                <a:cs typeface="Times New Roman" panose="02020603050405020304" pitchFamily="18" charset="0"/>
              </a:rPr>
              <a:t>To create a classifier or Model for finding the </a:t>
            </a:r>
            <a:r>
              <a:rPr lang="en-US" sz="3600" b="1" dirty="0">
                <a:solidFill>
                  <a:srgbClr val="FF0000"/>
                </a:solidFill>
                <a:latin typeface="Times New Roman" panose="02020603050405020304" pitchFamily="18" charset="0"/>
                <a:cs typeface="Times New Roman" panose="02020603050405020304" pitchFamily="18" charset="0"/>
              </a:rPr>
              <a:t>production source </a:t>
            </a:r>
            <a:r>
              <a:rPr lang="en-US" sz="3600" dirty="0">
                <a:latin typeface="Times New Roman" panose="02020603050405020304" pitchFamily="18" charset="0"/>
                <a:cs typeface="Times New Roman" panose="02020603050405020304" pitchFamily="18" charset="0"/>
              </a:rPr>
              <a:t>of automobile from the properties of the data we have: Miles Per Gallon, Weight in lbs., Displacement, Acceleration and the horsepower from vehicle’s characteristics data. </a:t>
            </a:r>
          </a:p>
          <a:p>
            <a:pPr algn="just"/>
            <a:r>
              <a:rPr lang="en-US" sz="3600" dirty="0">
                <a:solidFill>
                  <a:srgbClr val="FF0000"/>
                </a:solidFill>
                <a:latin typeface="Times New Roman" panose="02020603050405020304" pitchFamily="18" charset="0"/>
                <a:cs typeface="Times New Roman" panose="02020603050405020304" pitchFamily="18" charset="0"/>
              </a:rPr>
              <a:t>Prediction of the country of production of the car.</a:t>
            </a:r>
            <a:endParaRPr lang="en-PK" sz="3600" dirty="0">
              <a:solidFill>
                <a:srgbClr val="FF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763AAA7-96AF-07F9-AEDD-073286C0687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654552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D92D-7F92-E25B-A47D-BC5C788C5EDD}"/>
              </a:ext>
            </a:extLst>
          </p:cNvPr>
          <p:cNvSpPr>
            <a:spLocks noGrp="1"/>
          </p:cNvSpPr>
          <p:nvPr>
            <p:ph type="title"/>
          </p:nvPr>
        </p:nvSpPr>
        <p:spPr>
          <a:xfrm>
            <a:off x="574729" y="204222"/>
            <a:ext cx="10515600" cy="618103"/>
          </a:xfrm>
        </p:spPr>
        <p:txBody>
          <a:bodyPr>
            <a:normAutofit fontScale="90000"/>
          </a:bodyPr>
          <a:lstStyle/>
          <a:p>
            <a:r>
              <a:rPr lang="en-US" b="1" dirty="0">
                <a:solidFill>
                  <a:schemeClr val="accent1"/>
                </a:solidFill>
                <a:latin typeface="Arial Black" panose="020B0A04020102020204" pitchFamily="34" charset="0"/>
              </a:rPr>
              <a:t>Decision</a:t>
            </a:r>
            <a:r>
              <a:rPr lang="en-US" dirty="0"/>
              <a:t> </a:t>
            </a:r>
            <a:r>
              <a:rPr lang="en-US" b="1" dirty="0">
                <a:solidFill>
                  <a:schemeClr val="accent1"/>
                </a:solidFill>
                <a:latin typeface="Arial Black" panose="020B0A04020102020204" pitchFamily="34" charset="0"/>
              </a:rPr>
              <a:t>Tree</a:t>
            </a:r>
            <a:endParaRPr lang="en-PK" b="1" dirty="0">
              <a:solidFill>
                <a:schemeClr val="accent1"/>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BFE74BE5-4B8A-73F6-185B-0F70F37A1E85}"/>
              </a:ext>
            </a:extLst>
          </p:cNvPr>
          <p:cNvSpPr>
            <a:spLocks noGrp="1"/>
          </p:cNvSpPr>
          <p:nvPr>
            <p:ph type="ftr" sz="quarter" idx="11"/>
          </p:nvPr>
        </p:nvSpPr>
        <p:spPr>
          <a:xfrm>
            <a:off x="4038600" y="6494920"/>
            <a:ext cx="4114800" cy="365125"/>
          </a:xfrm>
        </p:spPr>
        <p:txBody>
          <a:bodyPr/>
          <a:lstStyle/>
          <a:p>
            <a:r>
              <a:rPr lang="en-US" dirty="0"/>
              <a:t>Dr. Muhammad Yasir Rafiq </a:t>
            </a:r>
            <a:endParaRPr lang="en-PK" dirty="0"/>
          </a:p>
        </p:txBody>
      </p:sp>
      <p:pic>
        <p:nvPicPr>
          <p:cNvPr id="6" name="Picture 5">
            <a:extLst>
              <a:ext uri="{FF2B5EF4-FFF2-40B4-BE49-F238E27FC236}">
                <a16:creationId xmlns:a16="http://schemas.microsoft.com/office/drawing/2014/main" id="{DA33896C-8407-26D2-82A4-0ED2F3436856}"/>
              </a:ext>
            </a:extLst>
          </p:cNvPr>
          <p:cNvPicPr>
            <a:picLocks noChangeAspect="1"/>
          </p:cNvPicPr>
          <p:nvPr/>
        </p:nvPicPr>
        <p:blipFill>
          <a:blip r:embed="rId2"/>
          <a:stretch>
            <a:fillRect/>
          </a:stretch>
        </p:blipFill>
        <p:spPr>
          <a:xfrm>
            <a:off x="433953" y="1720312"/>
            <a:ext cx="11437749" cy="4774608"/>
          </a:xfrm>
          <a:prstGeom prst="rect">
            <a:avLst/>
          </a:prstGeom>
        </p:spPr>
      </p:pic>
      <p:pic>
        <p:nvPicPr>
          <p:cNvPr id="7" name="Picture 6">
            <a:extLst>
              <a:ext uri="{FF2B5EF4-FFF2-40B4-BE49-F238E27FC236}">
                <a16:creationId xmlns:a16="http://schemas.microsoft.com/office/drawing/2014/main" id="{F0ACCB11-2E02-60D2-E20B-BB51BD33073C}"/>
              </a:ext>
            </a:extLst>
          </p:cNvPr>
          <p:cNvPicPr>
            <a:picLocks noChangeAspect="1"/>
          </p:cNvPicPr>
          <p:nvPr/>
        </p:nvPicPr>
        <p:blipFill>
          <a:blip r:embed="rId3"/>
          <a:stretch>
            <a:fillRect/>
          </a:stretch>
        </p:blipFill>
        <p:spPr>
          <a:xfrm>
            <a:off x="4525504" y="204222"/>
            <a:ext cx="7346198" cy="1655575"/>
          </a:xfrm>
          <a:prstGeom prst="rect">
            <a:avLst/>
          </a:prstGeom>
        </p:spPr>
      </p:pic>
    </p:spTree>
    <p:extLst>
      <p:ext uri="{BB962C8B-B14F-4D97-AF65-F5344CB8AC3E}">
        <p14:creationId xmlns:p14="http://schemas.microsoft.com/office/powerpoint/2010/main" val="2462657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DCA8-C3A6-69DE-82DC-3108E3EF719F}"/>
              </a:ext>
            </a:extLst>
          </p:cNvPr>
          <p:cNvSpPr>
            <a:spLocks noGrp="1"/>
          </p:cNvSpPr>
          <p:nvPr>
            <p:ph type="title"/>
          </p:nvPr>
        </p:nvSpPr>
        <p:spPr>
          <a:xfrm>
            <a:off x="838200" y="365126"/>
            <a:ext cx="10515600" cy="580272"/>
          </a:xfrm>
        </p:spPr>
        <p:txBody>
          <a:bodyPr>
            <a:normAutofit fontScale="90000"/>
          </a:bodyPr>
          <a:lstStyle/>
          <a:p>
            <a:r>
              <a:rPr lang="en-US" sz="4000" b="1" dirty="0">
                <a:solidFill>
                  <a:schemeClr val="accent1"/>
                </a:solidFill>
                <a:latin typeface="Arial Black" panose="020B0A04020102020204" pitchFamily="34" charset="0"/>
              </a:rPr>
              <a:t>Evaluation</a:t>
            </a:r>
            <a:r>
              <a:rPr lang="en-US" dirty="0"/>
              <a:t> </a:t>
            </a:r>
            <a:endParaRPr lang="en-PK" dirty="0"/>
          </a:p>
        </p:txBody>
      </p:sp>
      <p:sp>
        <p:nvSpPr>
          <p:cNvPr id="4" name="Footer Placeholder 3">
            <a:extLst>
              <a:ext uri="{FF2B5EF4-FFF2-40B4-BE49-F238E27FC236}">
                <a16:creationId xmlns:a16="http://schemas.microsoft.com/office/drawing/2014/main" id="{41CB18B4-F62A-EB10-C185-149C78EE9423}"/>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311F1B18-DE18-09BB-09EC-9A7B8282D722}"/>
              </a:ext>
            </a:extLst>
          </p:cNvPr>
          <p:cNvPicPr>
            <a:picLocks noChangeAspect="1"/>
          </p:cNvPicPr>
          <p:nvPr/>
        </p:nvPicPr>
        <p:blipFill>
          <a:blip r:embed="rId2"/>
          <a:stretch>
            <a:fillRect/>
          </a:stretch>
        </p:blipFill>
        <p:spPr>
          <a:xfrm>
            <a:off x="4038600" y="365126"/>
            <a:ext cx="7476641" cy="1587660"/>
          </a:xfrm>
          <a:prstGeom prst="rect">
            <a:avLst/>
          </a:prstGeom>
        </p:spPr>
      </p:pic>
      <p:pic>
        <p:nvPicPr>
          <p:cNvPr id="8" name="Picture 7">
            <a:extLst>
              <a:ext uri="{FF2B5EF4-FFF2-40B4-BE49-F238E27FC236}">
                <a16:creationId xmlns:a16="http://schemas.microsoft.com/office/drawing/2014/main" id="{5F91ED9C-87CD-A069-C256-0D41A6E7B5D8}"/>
              </a:ext>
            </a:extLst>
          </p:cNvPr>
          <p:cNvPicPr>
            <a:picLocks noChangeAspect="1"/>
          </p:cNvPicPr>
          <p:nvPr/>
        </p:nvPicPr>
        <p:blipFill>
          <a:blip r:embed="rId3"/>
          <a:stretch>
            <a:fillRect/>
          </a:stretch>
        </p:blipFill>
        <p:spPr>
          <a:xfrm>
            <a:off x="940717" y="2355742"/>
            <a:ext cx="9334659" cy="4000607"/>
          </a:xfrm>
          <a:prstGeom prst="rect">
            <a:avLst/>
          </a:prstGeom>
        </p:spPr>
      </p:pic>
    </p:spTree>
    <p:extLst>
      <p:ext uri="{BB962C8B-B14F-4D97-AF65-F5344CB8AC3E}">
        <p14:creationId xmlns:p14="http://schemas.microsoft.com/office/powerpoint/2010/main" val="1510388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2A57-1AC0-4EBE-8610-D105946FE9B9}"/>
              </a:ext>
            </a:extLst>
          </p:cNvPr>
          <p:cNvSpPr>
            <a:spLocks noGrp="1"/>
          </p:cNvSpPr>
          <p:nvPr>
            <p:ph type="title"/>
          </p:nvPr>
        </p:nvSpPr>
        <p:spPr>
          <a:xfrm>
            <a:off x="838200" y="365126"/>
            <a:ext cx="10515600" cy="315912"/>
          </a:xfrm>
        </p:spPr>
        <p:txBody>
          <a:bodyPr>
            <a:normAutofit fontScale="90000"/>
          </a:bodyPr>
          <a:lstStyle/>
          <a:p>
            <a:r>
              <a:rPr lang="en-US" sz="3600" b="1" dirty="0">
                <a:solidFill>
                  <a:schemeClr val="accent1"/>
                </a:solidFill>
                <a:latin typeface="Arial Black" panose="020B0A04020102020204" pitchFamily="34" charset="0"/>
              </a:rPr>
              <a:t>Prediction</a:t>
            </a:r>
            <a:r>
              <a:rPr lang="en-US" dirty="0"/>
              <a:t> </a:t>
            </a:r>
            <a:endParaRPr lang="en-PK" dirty="0"/>
          </a:p>
        </p:txBody>
      </p:sp>
      <p:sp>
        <p:nvSpPr>
          <p:cNvPr id="4" name="Footer Placeholder 3">
            <a:extLst>
              <a:ext uri="{FF2B5EF4-FFF2-40B4-BE49-F238E27FC236}">
                <a16:creationId xmlns:a16="http://schemas.microsoft.com/office/drawing/2014/main" id="{A1080224-8004-2D13-B964-46ADEB9519C0}"/>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9242607C-984A-92C1-13F5-44B7330D0889}"/>
              </a:ext>
            </a:extLst>
          </p:cNvPr>
          <p:cNvPicPr>
            <a:picLocks noChangeAspect="1"/>
          </p:cNvPicPr>
          <p:nvPr/>
        </p:nvPicPr>
        <p:blipFill>
          <a:blip r:embed="rId2"/>
          <a:stretch>
            <a:fillRect/>
          </a:stretch>
        </p:blipFill>
        <p:spPr>
          <a:xfrm>
            <a:off x="838200" y="961202"/>
            <a:ext cx="8049748" cy="5896798"/>
          </a:xfrm>
          <a:prstGeom prst="rect">
            <a:avLst/>
          </a:prstGeom>
        </p:spPr>
      </p:pic>
      <p:pic>
        <p:nvPicPr>
          <p:cNvPr id="8" name="Picture 7">
            <a:extLst>
              <a:ext uri="{FF2B5EF4-FFF2-40B4-BE49-F238E27FC236}">
                <a16:creationId xmlns:a16="http://schemas.microsoft.com/office/drawing/2014/main" id="{62E4CB91-E66F-42FE-0AD0-8CF903631840}"/>
              </a:ext>
            </a:extLst>
          </p:cNvPr>
          <p:cNvPicPr>
            <a:picLocks noChangeAspect="1"/>
          </p:cNvPicPr>
          <p:nvPr/>
        </p:nvPicPr>
        <p:blipFill>
          <a:blip r:embed="rId3"/>
          <a:stretch>
            <a:fillRect/>
          </a:stretch>
        </p:blipFill>
        <p:spPr>
          <a:xfrm rot="5400000">
            <a:off x="7199547" y="1969201"/>
            <a:ext cx="6672019" cy="3105583"/>
          </a:xfrm>
          <a:prstGeom prst="rect">
            <a:avLst/>
          </a:prstGeom>
        </p:spPr>
      </p:pic>
    </p:spTree>
    <p:extLst>
      <p:ext uri="{BB962C8B-B14F-4D97-AF65-F5344CB8AC3E}">
        <p14:creationId xmlns:p14="http://schemas.microsoft.com/office/powerpoint/2010/main" val="2912800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5073-7119-F1D7-FB9C-94308162182D}"/>
              </a:ext>
            </a:extLst>
          </p:cNvPr>
          <p:cNvSpPr>
            <a:spLocks noGrp="1"/>
          </p:cNvSpPr>
          <p:nvPr>
            <p:ph type="title"/>
          </p:nvPr>
        </p:nvSpPr>
        <p:spPr>
          <a:xfrm>
            <a:off x="838200" y="220420"/>
            <a:ext cx="10515600" cy="921234"/>
          </a:xfrm>
        </p:spPr>
        <p:txBody>
          <a:bodyPr>
            <a:normAutofit fontScale="90000"/>
          </a:bodyPr>
          <a:lstStyle/>
          <a:p>
            <a:r>
              <a:rPr lang="en-US" sz="3200" b="1" dirty="0">
                <a:solidFill>
                  <a:srgbClr val="FF0000"/>
                </a:solidFill>
                <a:latin typeface="Arial Black" panose="020B0A04020102020204" pitchFamily="34" charset="0"/>
              </a:rPr>
              <a:t>Comparison</a:t>
            </a:r>
            <a:r>
              <a:rPr lang="en-US" dirty="0">
                <a:solidFill>
                  <a:srgbClr val="FF0000"/>
                </a:solidFill>
              </a:rPr>
              <a:t> </a:t>
            </a:r>
            <a:r>
              <a:rPr lang="en-US" sz="3200" b="1" dirty="0">
                <a:solidFill>
                  <a:srgbClr val="FF0000"/>
                </a:solidFill>
                <a:latin typeface="Arial Black" panose="020B0A04020102020204" pitchFamily="34" charset="0"/>
              </a:rPr>
              <a:t>( Decision Tree, Naïve Based, Random Forest, SVM, Neural Network)</a:t>
            </a:r>
            <a:endParaRPr lang="en-PK" sz="3200" b="1" dirty="0">
              <a:solidFill>
                <a:srgbClr val="FF0000"/>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E3CDC0AB-1552-F365-BE09-DCB0BE31E95E}"/>
              </a:ext>
            </a:extLst>
          </p:cNvPr>
          <p:cNvSpPr>
            <a:spLocks noGrp="1"/>
          </p:cNvSpPr>
          <p:nvPr>
            <p:ph type="ftr" sz="quarter" idx="11"/>
          </p:nvPr>
        </p:nvSpPr>
        <p:spPr/>
        <p:txBody>
          <a:bodyPr/>
          <a:lstStyle/>
          <a:p>
            <a:r>
              <a:rPr lang="en-US"/>
              <a:t>Dr. Muhammad Yasir Rafiq </a:t>
            </a:r>
            <a:endParaRPr lang="en-PK"/>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D0CAA78A-52CE-00B0-D887-B361C3B70BA4}"/>
                  </a:ext>
                </a:extLst>
              </p14:cNvPr>
              <p14:cNvContentPartPr/>
              <p14:nvPr/>
            </p14:nvContentPartPr>
            <p14:xfrm>
              <a:off x="5920169" y="588283"/>
              <a:ext cx="360" cy="360"/>
            </p14:xfrm>
          </p:contentPart>
        </mc:Choice>
        <mc:Fallback xmlns="">
          <p:pic>
            <p:nvPicPr>
              <p:cNvPr id="13" name="Ink 12">
                <a:extLst>
                  <a:ext uri="{FF2B5EF4-FFF2-40B4-BE49-F238E27FC236}">
                    <a16:creationId xmlns:a16="http://schemas.microsoft.com/office/drawing/2014/main" id="{D0CAA78A-52CE-00B0-D887-B361C3B70BA4}"/>
                  </a:ext>
                </a:extLst>
              </p:cNvPr>
              <p:cNvPicPr/>
              <p:nvPr/>
            </p:nvPicPr>
            <p:blipFill>
              <a:blip r:embed="rId3"/>
              <a:stretch>
                <a:fillRect/>
              </a:stretch>
            </p:blipFill>
            <p:spPr>
              <a:xfrm>
                <a:off x="5911169" y="579643"/>
                <a:ext cx="18000" cy="18000"/>
              </a:xfrm>
              <a:prstGeom prst="rect">
                <a:avLst/>
              </a:prstGeom>
            </p:spPr>
          </p:pic>
        </mc:Fallback>
      </mc:AlternateContent>
      <p:pic>
        <p:nvPicPr>
          <p:cNvPr id="16" name="Picture 15">
            <a:extLst>
              <a:ext uri="{FF2B5EF4-FFF2-40B4-BE49-F238E27FC236}">
                <a16:creationId xmlns:a16="http://schemas.microsoft.com/office/drawing/2014/main" id="{EED5FD84-8DB0-35F7-3DBD-EDEBD51F134A}"/>
              </a:ext>
            </a:extLst>
          </p:cNvPr>
          <p:cNvPicPr>
            <a:picLocks noChangeAspect="1"/>
          </p:cNvPicPr>
          <p:nvPr/>
        </p:nvPicPr>
        <p:blipFill>
          <a:blip r:embed="rId4"/>
          <a:stretch>
            <a:fillRect/>
          </a:stretch>
        </p:blipFill>
        <p:spPr>
          <a:xfrm>
            <a:off x="402956" y="1179988"/>
            <a:ext cx="11789044" cy="5678012"/>
          </a:xfrm>
          <a:prstGeom prst="rect">
            <a:avLst/>
          </a:prstGeom>
        </p:spPr>
      </p:pic>
    </p:spTree>
    <p:extLst>
      <p:ext uri="{BB962C8B-B14F-4D97-AF65-F5344CB8AC3E}">
        <p14:creationId xmlns:p14="http://schemas.microsoft.com/office/powerpoint/2010/main" val="5706152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55FAA-2AAC-A888-80A8-1DCA0846471D}"/>
              </a:ext>
            </a:extLst>
          </p:cNvPr>
          <p:cNvSpPr>
            <a:spLocks noGrp="1"/>
          </p:cNvSpPr>
          <p:nvPr>
            <p:ph type="title"/>
          </p:nvPr>
        </p:nvSpPr>
        <p:spPr>
          <a:xfrm>
            <a:off x="232476" y="442617"/>
            <a:ext cx="10515600" cy="626767"/>
          </a:xfrm>
        </p:spPr>
        <p:txBody>
          <a:bodyPr/>
          <a:lstStyle/>
          <a:p>
            <a:r>
              <a:rPr lang="en-US" sz="3600" b="1" dirty="0">
                <a:solidFill>
                  <a:schemeClr val="accent1"/>
                </a:solidFill>
                <a:highlight>
                  <a:srgbClr val="FFFF00"/>
                </a:highlight>
                <a:latin typeface="Arial Black" panose="020B0A04020102020204" pitchFamily="34" charset="0"/>
              </a:rPr>
              <a:t>Evaluation</a:t>
            </a:r>
            <a:endParaRPr lang="en-PK" sz="3600" b="1" dirty="0">
              <a:solidFill>
                <a:schemeClr val="accent1"/>
              </a:solidFill>
              <a:highlight>
                <a:srgbClr val="FFFF00"/>
              </a:highlight>
              <a:latin typeface="Arial Black" panose="020B0A04020102020204" pitchFamily="34" charset="0"/>
            </a:endParaRPr>
          </a:p>
        </p:txBody>
      </p:sp>
      <p:sp>
        <p:nvSpPr>
          <p:cNvPr id="4" name="Footer Placeholder 3">
            <a:extLst>
              <a:ext uri="{FF2B5EF4-FFF2-40B4-BE49-F238E27FC236}">
                <a16:creationId xmlns:a16="http://schemas.microsoft.com/office/drawing/2014/main" id="{BBF37296-2494-31F2-D452-691CF770544E}"/>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3A180CD4-A05D-3C07-08C6-F17B2E445DF8}"/>
              </a:ext>
            </a:extLst>
          </p:cNvPr>
          <p:cNvPicPr>
            <a:picLocks noChangeAspect="1"/>
          </p:cNvPicPr>
          <p:nvPr/>
        </p:nvPicPr>
        <p:blipFill>
          <a:blip r:embed="rId2"/>
          <a:stretch>
            <a:fillRect/>
          </a:stretch>
        </p:blipFill>
        <p:spPr>
          <a:xfrm>
            <a:off x="232476" y="1720152"/>
            <a:ext cx="10042900" cy="5001323"/>
          </a:xfrm>
          <a:prstGeom prst="rect">
            <a:avLst/>
          </a:prstGeom>
        </p:spPr>
      </p:pic>
    </p:spTree>
    <p:extLst>
      <p:ext uri="{BB962C8B-B14F-4D97-AF65-F5344CB8AC3E}">
        <p14:creationId xmlns:p14="http://schemas.microsoft.com/office/powerpoint/2010/main" val="13275682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52B9-5E3D-EAF6-211A-8D5596A5A937}"/>
              </a:ext>
            </a:extLst>
          </p:cNvPr>
          <p:cNvSpPr>
            <a:spLocks noGrp="1"/>
          </p:cNvSpPr>
          <p:nvPr>
            <p:ph type="title"/>
          </p:nvPr>
        </p:nvSpPr>
        <p:spPr>
          <a:xfrm>
            <a:off x="0" y="189855"/>
            <a:ext cx="10515600" cy="502780"/>
          </a:xfrm>
        </p:spPr>
        <p:txBody>
          <a:bodyPr>
            <a:normAutofit fontScale="90000"/>
          </a:bodyPr>
          <a:lstStyle/>
          <a:p>
            <a:r>
              <a:rPr lang="en-US" sz="3600" b="1" dirty="0">
                <a:solidFill>
                  <a:schemeClr val="accent1"/>
                </a:solidFill>
                <a:highlight>
                  <a:srgbClr val="FFFF00"/>
                </a:highlight>
                <a:latin typeface="Arial Black" panose="020B0A04020102020204" pitchFamily="34" charset="0"/>
              </a:rPr>
              <a:t>Confusion Matrix</a:t>
            </a:r>
            <a:endParaRPr lang="en-PK" sz="3600" b="1" dirty="0">
              <a:solidFill>
                <a:schemeClr val="accent1"/>
              </a:solidFill>
              <a:highlight>
                <a:srgbClr val="FFFF00"/>
              </a:highlight>
              <a:latin typeface="Arial Black" panose="020B0A04020102020204" pitchFamily="34" charset="0"/>
            </a:endParaRPr>
          </a:p>
        </p:txBody>
      </p:sp>
      <p:sp>
        <p:nvSpPr>
          <p:cNvPr id="4" name="Footer Placeholder 3">
            <a:extLst>
              <a:ext uri="{FF2B5EF4-FFF2-40B4-BE49-F238E27FC236}">
                <a16:creationId xmlns:a16="http://schemas.microsoft.com/office/drawing/2014/main" id="{B28F7AD7-48F7-6DC4-CF72-D876FC94DD5A}"/>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04972B0F-0B74-E991-E597-5A748A3EFD6C}"/>
              </a:ext>
            </a:extLst>
          </p:cNvPr>
          <p:cNvPicPr>
            <a:picLocks noChangeAspect="1"/>
          </p:cNvPicPr>
          <p:nvPr/>
        </p:nvPicPr>
        <p:blipFill>
          <a:blip r:embed="rId2"/>
          <a:stretch>
            <a:fillRect/>
          </a:stretch>
        </p:blipFill>
        <p:spPr>
          <a:xfrm>
            <a:off x="0" y="889152"/>
            <a:ext cx="5858359" cy="2783946"/>
          </a:xfrm>
          <a:prstGeom prst="rect">
            <a:avLst/>
          </a:prstGeom>
        </p:spPr>
      </p:pic>
      <p:pic>
        <p:nvPicPr>
          <p:cNvPr id="8" name="Picture 7">
            <a:extLst>
              <a:ext uri="{FF2B5EF4-FFF2-40B4-BE49-F238E27FC236}">
                <a16:creationId xmlns:a16="http://schemas.microsoft.com/office/drawing/2014/main" id="{375AB8E9-12C3-42D0-A696-6E7A42C775B6}"/>
              </a:ext>
            </a:extLst>
          </p:cNvPr>
          <p:cNvPicPr>
            <a:picLocks noChangeAspect="1"/>
          </p:cNvPicPr>
          <p:nvPr/>
        </p:nvPicPr>
        <p:blipFill>
          <a:blip r:embed="rId3"/>
          <a:stretch>
            <a:fillRect/>
          </a:stretch>
        </p:blipFill>
        <p:spPr>
          <a:xfrm>
            <a:off x="5858359" y="889152"/>
            <a:ext cx="5534797" cy="2783946"/>
          </a:xfrm>
          <a:prstGeom prst="rect">
            <a:avLst/>
          </a:prstGeom>
        </p:spPr>
      </p:pic>
      <p:pic>
        <p:nvPicPr>
          <p:cNvPr id="10" name="Picture 9">
            <a:extLst>
              <a:ext uri="{FF2B5EF4-FFF2-40B4-BE49-F238E27FC236}">
                <a16:creationId xmlns:a16="http://schemas.microsoft.com/office/drawing/2014/main" id="{E3336907-3336-C840-341A-56A75E22C3DF}"/>
              </a:ext>
            </a:extLst>
          </p:cNvPr>
          <p:cNvPicPr>
            <a:picLocks noChangeAspect="1"/>
          </p:cNvPicPr>
          <p:nvPr/>
        </p:nvPicPr>
        <p:blipFill>
          <a:blip r:embed="rId4"/>
          <a:stretch>
            <a:fillRect/>
          </a:stretch>
        </p:blipFill>
        <p:spPr>
          <a:xfrm>
            <a:off x="161780" y="3704785"/>
            <a:ext cx="5534797" cy="3153215"/>
          </a:xfrm>
          <a:prstGeom prst="rect">
            <a:avLst/>
          </a:prstGeom>
        </p:spPr>
      </p:pic>
      <p:pic>
        <p:nvPicPr>
          <p:cNvPr id="12" name="Picture 11">
            <a:extLst>
              <a:ext uri="{FF2B5EF4-FFF2-40B4-BE49-F238E27FC236}">
                <a16:creationId xmlns:a16="http://schemas.microsoft.com/office/drawing/2014/main" id="{02DCFF0B-B2FD-9C90-5DAE-31DFEF8BD7B7}"/>
              </a:ext>
            </a:extLst>
          </p:cNvPr>
          <p:cNvPicPr>
            <a:picLocks noChangeAspect="1"/>
          </p:cNvPicPr>
          <p:nvPr/>
        </p:nvPicPr>
        <p:blipFill>
          <a:blip r:embed="rId5"/>
          <a:stretch>
            <a:fillRect/>
          </a:stretch>
        </p:blipFill>
        <p:spPr>
          <a:xfrm>
            <a:off x="5858359" y="3787199"/>
            <a:ext cx="5515745" cy="2988385"/>
          </a:xfrm>
          <a:prstGeom prst="rect">
            <a:avLst/>
          </a:prstGeom>
        </p:spPr>
      </p:pic>
    </p:spTree>
    <p:extLst>
      <p:ext uri="{BB962C8B-B14F-4D97-AF65-F5344CB8AC3E}">
        <p14:creationId xmlns:p14="http://schemas.microsoft.com/office/powerpoint/2010/main" val="2899221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7465B6-5326-6836-D499-B302D74DA045}"/>
              </a:ext>
            </a:extLst>
          </p:cNvPr>
          <p:cNvSpPr>
            <a:spLocks noGrp="1"/>
          </p:cNvSpPr>
          <p:nvPr>
            <p:ph idx="1"/>
          </p:nvPr>
        </p:nvSpPr>
        <p:spPr/>
        <p:txBody>
          <a:bodyPr>
            <a:normAutofit/>
          </a:bodyPr>
          <a:lstStyle/>
          <a:p>
            <a:pPr marL="0" indent="0" algn="ctr">
              <a:buNone/>
            </a:pPr>
            <a:endParaRPr lang="en-US" sz="3600" b="1" dirty="0">
              <a:solidFill>
                <a:srgbClr val="FF0000"/>
              </a:solidFill>
              <a:highlight>
                <a:srgbClr val="FFFF00"/>
              </a:highlight>
              <a:latin typeface="Times New Roman" panose="02020603050405020304" pitchFamily="18" charset="0"/>
              <a:cs typeface="Times New Roman" panose="02020603050405020304" pitchFamily="18" charset="0"/>
            </a:endParaRPr>
          </a:p>
          <a:p>
            <a:pPr marL="0" indent="0" algn="ctr">
              <a:buNone/>
            </a:pPr>
            <a:r>
              <a:rPr lang="en-US" sz="3600" b="1" dirty="0">
                <a:solidFill>
                  <a:srgbClr val="FF0000"/>
                </a:solidFill>
                <a:highlight>
                  <a:srgbClr val="FFFF00"/>
                </a:highlight>
                <a:latin typeface="Times New Roman" panose="02020603050405020304" pitchFamily="18" charset="0"/>
                <a:cs typeface="Times New Roman" panose="02020603050405020304" pitchFamily="18" charset="0"/>
              </a:rPr>
              <a:t>On the basis of criteria,  Random Forest Technique is considered the best</a:t>
            </a:r>
            <a:endParaRPr lang="en-PK" sz="3600" b="1" dirty="0">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3F49360-F928-6038-FC09-F1D7A374D538}"/>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844276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F872E-F536-3FA3-398C-8B406EF57A83}"/>
              </a:ext>
            </a:extLst>
          </p:cNvPr>
          <p:cNvSpPr>
            <a:spLocks noGrp="1"/>
          </p:cNvSpPr>
          <p:nvPr>
            <p:ph type="title"/>
          </p:nvPr>
        </p:nvSpPr>
        <p:spPr/>
        <p:txBody>
          <a:bodyPr/>
          <a:lstStyle/>
          <a:p>
            <a:r>
              <a:rPr lang="en-US" sz="4000" b="1" dirty="0">
                <a:solidFill>
                  <a:srgbClr val="FF0000"/>
                </a:solidFill>
                <a:latin typeface="Arial Black" panose="020B0A04020102020204" pitchFamily="34" charset="0"/>
              </a:rPr>
              <a:t>Machine Learning / Data Mining Techniques</a:t>
            </a:r>
            <a:endParaRPr lang="en-PK" sz="4000" b="1" dirty="0">
              <a:solidFill>
                <a:srgbClr val="FF0000"/>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27F6882C-0BB2-1FCF-3B88-8F301E84D4E4}"/>
              </a:ext>
            </a:extLst>
          </p:cNvPr>
          <p:cNvSpPr>
            <a:spLocks noGrp="1"/>
          </p:cNvSpPr>
          <p:nvPr>
            <p:ph idx="1"/>
          </p:nvPr>
        </p:nvSpPr>
        <p:spPr/>
        <p:txBody>
          <a:bodyPr/>
          <a:lstStyle/>
          <a:p>
            <a:pPr marL="0" indent="0" algn="ctr">
              <a:buNone/>
            </a:pPr>
            <a:endParaRPr lang="en-US" dirty="0">
              <a:latin typeface="Arial Black" panose="020B0A04020102020204" pitchFamily="34" charset="0"/>
            </a:endParaRPr>
          </a:p>
          <a:p>
            <a:pPr marL="0" indent="0" algn="ctr">
              <a:buNone/>
            </a:pPr>
            <a:endParaRPr lang="en-US" dirty="0">
              <a:latin typeface="Arial Black" panose="020B0A04020102020204" pitchFamily="34" charset="0"/>
            </a:endParaRPr>
          </a:p>
          <a:p>
            <a:pPr marL="0" indent="0" algn="ctr">
              <a:buNone/>
            </a:pPr>
            <a:r>
              <a:rPr lang="en-US" sz="6000" dirty="0">
                <a:solidFill>
                  <a:srgbClr val="0070C0"/>
                </a:solidFill>
                <a:latin typeface="Arial Black" panose="020B0A04020102020204" pitchFamily="34" charset="0"/>
              </a:rPr>
              <a:t>Case  Study</a:t>
            </a:r>
            <a:endParaRPr lang="en-PK" sz="6000" dirty="0">
              <a:solidFill>
                <a:srgbClr val="0070C0"/>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C0D0BCED-70A1-4A4E-999A-10C75AB2D929}"/>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04854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7979FC-62DB-E9DF-7577-C0E43F1C51DA}"/>
              </a:ext>
            </a:extLst>
          </p:cNvPr>
          <p:cNvPicPr>
            <a:picLocks noChangeAspect="1"/>
          </p:cNvPicPr>
          <p:nvPr/>
        </p:nvPicPr>
        <p:blipFill>
          <a:blip r:embed="rId2"/>
          <a:stretch>
            <a:fillRect/>
          </a:stretch>
        </p:blipFill>
        <p:spPr>
          <a:xfrm>
            <a:off x="693174" y="225613"/>
            <a:ext cx="10736825" cy="5513522"/>
          </a:xfrm>
          <a:prstGeom prst="rect">
            <a:avLst/>
          </a:prstGeom>
        </p:spPr>
      </p:pic>
      <p:pic>
        <p:nvPicPr>
          <p:cNvPr id="6" name="Picture 5">
            <a:extLst>
              <a:ext uri="{FF2B5EF4-FFF2-40B4-BE49-F238E27FC236}">
                <a16:creationId xmlns:a16="http://schemas.microsoft.com/office/drawing/2014/main" id="{3377FDBB-336A-D328-BB95-3952E1BBD818}"/>
              </a:ext>
            </a:extLst>
          </p:cNvPr>
          <p:cNvPicPr>
            <a:picLocks noChangeAspect="1"/>
          </p:cNvPicPr>
          <p:nvPr/>
        </p:nvPicPr>
        <p:blipFill>
          <a:blip r:embed="rId3"/>
          <a:stretch>
            <a:fillRect/>
          </a:stretch>
        </p:blipFill>
        <p:spPr>
          <a:xfrm>
            <a:off x="9591417" y="5119188"/>
            <a:ext cx="1838582" cy="1239894"/>
          </a:xfrm>
          <a:prstGeom prst="rect">
            <a:avLst/>
          </a:prstGeom>
        </p:spPr>
      </p:pic>
      <p:sp>
        <p:nvSpPr>
          <p:cNvPr id="2" name="Footer Placeholder 1">
            <a:extLst>
              <a:ext uri="{FF2B5EF4-FFF2-40B4-BE49-F238E27FC236}">
                <a16:creationId xmlns:a16="http://schemas.microsoft.com/office/drawing/2014/main" id="{2F29DBF4-3EE4-B0FB-4D68-B765A7480C16}"/>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4009332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8930-C1EE-391D-6D69-30D01C8C6B77}"/>
              </a:ext>
            </a:extLst>
          </p:cNvPr>
          <p:cNvSpPr>
            <a:spLocks noGrp="1"/>
          </p:cNvSpPr>
          <p:nvPr>
            <p:ph type="title"/>
          </p:nvPr>
        </p:nvSpPr>
        <p:spPr>
          <a:xfrm>
            <a:off x="838200" y="365125"/>
            <a:ext cx="10515600" cy="665653"/>
          </a:xfrm>
        </p:spPr>
        <p:txBody>
          <a:bodyPr>
            <a:normAutofit fontScale="90000"/>
          </a:bodyPr>
          <a:lstStyle/>
          <a:p>
            <a:r>
              <a:rPr lang="en-US" dirty="0"/>
              <a:t> Reference Article for Diabetes Prediction </a:t>
            </a:r>
            <a:br>
              <a:rPr lang="en-PK" sz="4400" b="1" dirty="0">
                <a:solidFill>
                  <a:srgbClr val="FF0000"/>
                </a:solidFill>
                <a:latin typeface="Arial Black" panose="020B0A04020102020204" pitchFamily="34" charset="0"/>
              </a:rPr>
            </a:br>
            <a:endParaRPr lang="en-PK" dirty="0"/>
          </a:p>
        </p:txBody>
      </p:sp>
      <p:pic>
        <p:nvPicPr>
          <p:cNvPr id="5" name="Picture 4">
            <a:extLst>
              <a:ext uri="{FF2B5EF4-FFF2-40B4-BE49-F238E27FC236}">
                <a16:creationId xmlns:a16="http://schemas.microsoft.com/office/drawing/2014/main" id="{819B18CB-9784-3E7D-D348-83F7224467E0}"/>
              </a:ext>
            </a:extLst>
          </p:cNvPr>
          <p:cNvPicPr>
            <a:picLocks noChangeAspect="1"/>
          </p:cNvPicPr>
          <p:nvPr/>
        </p:nvPicPr>
        <p:blipFill>
          <a:blip r:embed="rId2"/>
          <a:stretch>
            <a:fillRect/>
          </a:stretch>
        </p:blipFill>
        <p:spPr>
          <a:xfrm>
            <a:off x="2510444" y="1030778"/>
            <a:ext cx="7049192" cy="5217622"/>
          </a:xfrm>
          <a:prstGeom prst="rect">
            <a:avLst/>
          </a:prstGeom>
        </p:spPr>
      </p:pic>
      <p:sp>
        <p:nvSpPr>
          <p:cNvPr id="3" name="Footer Placeholder 2">
            <a:extLst>
              <a:ext uri="{FF2B5EF4-FFF2-40B4-BE49-F238E27FC236}">
                <a16:creationId xmlns:a16="http://schemas.microsoft.com/office/drawing/2014/main" id="{4B60EDB4-F42B-7EB3-7C02-BC8F33B07ACA}"/>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3643357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E3E6-42CA-327E-6E20-8A43704CD38D}"/>
              </a:ext>
            </a:extLst>
          </p:cNvPr>
          <p:cNvSpPr>
            <a:spLocks noGrp="1"/>
          </p:cNvSpPr>
          <p:nvPr>
            <p:ph type="title"/>
          </p:nvPr>
        </p:nvSpPr>
        <p:spPr>
          <a:xfrm>
            <a:off x="838200" y="365126"/>
            <a:ext cx="10515600" cy="578304"/>
          </a:xfrm>
        </p:spPr>
        <p:txBody>
          <a:bodyPr>
            <a:normAutofit fontScale="90000"/>
          </a:bodyPr>
          <a:lstStyle/>
          <a:p>
            <a:r>
              <a:rPr lang="en-US" dirty="0"/>
              <a:t>Download DATA</a:t>
            </a:r>
            <a:br>
              <a:rPr lang="en-US" dirty="0"/>
            </a:br>
            <a:endParaRPr lang="en-PK" dirty="0"/>
          </a:p>
        </p:txBody>
      </p:sp>
      <p:pic>
        <p:nvPicPr>
          <p:cNvPr id="5" name="Picture 4">
            <a:extLst>
              <a:ext uri="{FF2B5EF4-FFF2-40B4-BE49-F238E27FC236}">
                <a16:creationId xmlns:a16="http://schemas.microsoft.com/office/drawing/2014/main" id="{CA45DF50-D343-A7A4-80F0-05CB9B1FC776}"/>
              </a:ext>
            </a:extLst>
          </p:cNvPr>
          <p:cNvPicPr>
            <a:picLocks noChangeAspect="1"/>
          </p:cNvPicPr>
          <p:nvPr/>
        </p:nvPicPr>
        <p:blipFill>
          <a:blip r:embed="rId2"/>
          <a:stretch>
            <a:fillRect/>
          </a:stretch>
        </p:blipFill>
        <p:spPr>
          <a:xfrm>
            <a:off x="420914" y="778576"/>
            <a:ext cx="10813142" cy="6079424"/>
          </a:xfrm>
          <a:prstGeom prst="rect">
            <a:avLst/>
          </a:prstGeom>
        </p:spPr>
      </p:pic>
      <p:sp>
        <p:nvSpPr>
          <p:cNvPr id="3" name="Footer Placeholder 2">
            <a:extLst>
              <a:ext uri="{FF2B5EF4-FFF2-40B4-BE49-F238E27FC236}">
                <a16:creationId xmlns:a16="http://schemas.microsoft.com/office/drawing/2014/main" id="{1805BD78-49B4-8C81-AA64-64AF6B0F9BF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4206600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E428-8F9D-FD56-DDCA-5356D3D8682F}"/>
              </a:ext>
            </a:extLst>
          </p:cNvPr>
          <p:cNvSpPr>
            <a:spLocks noGrp="1"/>
          </p:cNvSpPr>
          <p:nvPr>
            <p:ph type="title"/>
          </p:nvPr>
        </p:nvSpPr>
        <p:spPr>
          <a:xfrm>
            <a:off x="576943" y="132896"/>
            <a:ext cx="10515600" cy="1325563"/>
          </a:xfrm>
        </p:spPr>
        <p:txBody>
          <a:bodyPr/>
          <a:lstStyle/>
          <a:p>
            <a:r>
              <a:rPr lang="en-US" dirty="0"/>
              <a:t>Work Flow </a:t>
            </a:r>
            <a:endParaRPr lang="en-PK" dirty="0"/>
          </a:p>
        </p:txBody>
      </p:sp>
      <p:pic>
        <p:nvPicPr>
          <p:cNvPr id="5" name="Picture 4">
            <a:extLst>
              <a:ext uri="{FF2B5EF4-FFF2-40B4-BE49-F238E27FC236}">
                <a16:creationId xmlns:a16="http://schemas.microsoft.com/office/drawing/2014/main" id="{3A0D5FB5-C209-8456-92C2-B51B5CAA94FC}"/>
              </a:ext>
            </a:extLst>
          </p:cNvPr>
          <p:cNvPicPr>
            <a:picLocks noChangeAspect="1"/>
          </p:cNvPicPr>
          <p:nvPr/>
        </p:nvPicPr>
        <p:blipFill>
          <a:blip r:embed="rId2"/>
          <a:stretch>
            <a:fillRect/>
          </a:stretch>
        </p:blipFill>
        <p:spPr>
          <a:xfrm>
            <a:off x="3410857" y="795677"/>
            <a:ext cx="6894286" cy="5929427"/>
          </a:xfrm>
          <a:prstGeom prst="rect">
            <a:avLst/>
          </a:prstGeom>
        </p:spPr>
      </p:pic>
      <p:sp>
        <p:nvSpPr>
          <p:cNvPr id="3" name="Footer Placeholder 2">
            <a:extLst>
              <a:ext uri="{FF2B5EF4-FFF2-40B4-BE49-F238E27FC236}">
                <a16:creationId xmlns:a16="http://schemas.microsoft.com/office/drawing/2014/main" id="{FA6A9B74-7C56-7931-79A6-12CDB3EE6529}"/>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48883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6D29-B047-5DCD-C94E-41E1943998FD}"/>
              </a:ext>
            </a:extLst>
          </p:cNvPr>
          <p:cNvSpPr>
            <a:spLocks noGrp="1"/>
          </p:cNvSpPr>
          <p:nvPr>
            <p:ph type="title"/>
          </p:nvPr>
        </p:nvSpPr>
        <p:spPr/>
        <p:txBody>
          <a:bodyPr/>
          <a:lstStyle/>
          <a:p>
            <a:endParaRPr lang="en-PK"/>
          </a:p>
        </p:txBody>
      </p:sp>
      <p:pic>
        <p:nvPicPr>
          <p:cNvPr id="5" name="Picture 4">
            <a:extLst>
              <a:ext uri="{FF2B5EF4-FFF2-40B4-BE49-F238E27FC236}">
                <a16:creationId xmlns:a16="http://schemas.microsoft.com/office/drawing/2014/main" id="{E6D1B55B-5BA6-6F14-C588-28F6217ECB73}"/>
              </a:ext>
            </a:extLst>
          </p:cNvPr>
          <p:cNvPicPr>
            <a:picLocks noChangeAspect="1"/>
          </p:cNvPicPr>
          <p:nvPr/>
        </p:nvPicPr>
        <p:blipFill>
          <a:blip r:embed="rId2"/>
          <a:stretch>
            <a:fillRect/>
          </a:stretch>
        </p:blipFill>
        <p:spPr>
          <a:xfrm>
            <a:off x="1535853" y="2321345"/>
            <a:ext cx="8888065" cy="3724795"/>
          </a:xfrm>
          <a:prstGeom prst="rect">
            <a:avLst/>
          </a:prstGeom>
        </p:spPr>
      </p:pic>
      <p:sp>
        <p:nvSpPr>
          <p:cNvPr id="3" name="Footer Placeholder 2">
            <a:extLst>
              <a:ext uri="{FF2B5EF4-FFF2-40B4-BE49-F238E27FC236}">
                <a16:creationId xmlns:a16="http://schemas.microsoft.com/office/drawing/2014/main" id="{E2FED813-48FE-F5A7-FE15-8FD077B22D56}"/>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8793572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9C77-427A-97C3-C040-AC6641F90153}"/>
              </a:ext>
            </a:extLst>
          </p:cNvPr>
          <p:cNvSpPr>
            <a:spLocks noGrp="1"/>
          </p:cNvSpPr>
          <p:nvPr>
            <p:ph type="title"/>
          </p:nvPr>
        </p:nvSpPr>
        <p:spPr/>
        <p:txBody>
          <a:bodyPr/>
          <a:lstStyle/>
          <a:p>
            <a:endParaRPr lang="en-PK"/>
          </a:p>
        </p:txBody>
      </p:sp>
      <p:pic>
        <p:nvPicPr>
          <p:cNvPr id="5" name="Picture 4">
            <a:extLst>
              <a:ext uri="{FF2B5EF4-FFF2-40B4-BE49-F238E27FC236}">
                <a16:creationId xmlns:a16="http://schemas.microsoft.com/office/drawing/2014/main" id="{CDA1C094-6583-9F5B-EECA-5C74589F5725}"/>
              </a:ext>
            </a:extLst>
          </p:cNvPr>
          <p:cNvPicPr>
            <a:picLocks noChangeAspect="1"/>
          </p:cNvPicPr>
          <p:nvPr/>
        </p:nvPicPr>
        <p:blipFill>
          <a:blip r:embed="rId2"/>
          <a:stretch>
            <a:fillRect/>
          </a:stretch>
        </p:blipFill>
        <p:spPr>
          <a:xfrm>
            <a:off x="1433354" y="2134457"/>
            <a:ext cx="8773749" cy="3953427"/>
          </a:xfrm>
          <a:prstGeom prst="rect">
            <a:avLst/>
          </a:prstGeom>
        </p:spPr>
      </p:pic>
      <p:sp>
        <p:nvSpPr>
          <p:cNvPr id="3" name="Footer Placeholder 2">
            <a:extLst>
              <a:ext uri="{FF2B5EF4-FFF2-40B4-BE49-F238E27FC236}">
                <a16:creationId xmlns:a16="http://schemas.microsoft.com/office/drawing/2014/main" id="{0A6C2988-A107-E784-D647-C492AAEEE78A}"/>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5868774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7D7EE-C93F-398A-F42B-9212F7A9A3AD}"/>
              </a:ext>
            </a:extLst>
          </p:cNvPr>
          <p:cNvPicPr>
            <a:picLocks noChangeAspect="1"/>
          </p:cNvPicPr>
          <p:nvPr/>
        </p:nvPicPr>
        <p:blipFill>
          <a:blip r:embed="rId2"/>
          <a:stretch>
            <a:fillRect/>
          </a:stretch>
        </p:blipFill>
        <p:spPr>
          <a:xfrm>
            <a:off x="1524000" y="539082"/>
            <a:ext cx="9448799" cy="5972498"/>
          </a:xfrm>
          <a:prstGeom prst="rect">
            <a:avLst/>
          </a:prstGeom>
        </p:spPr>
      </p:pic>
      <p:sp>
        <p:nvSpPr>
          <p:cNvPr id="2" name="Footer Placeholder 1">
            <a:extLst>
              <a:ext uri="{FF2B5EF4-FFF2-40B4-BE49-F238E27FC236}">
                <a16:creationId xmlns:a16="http://schemas.microsoft.com/office/drawing/2014/main" id="{35675949-5812-35A6-FA79-D246C41A3764}"/>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6635630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FEE0-44D3-166D-226D-56ACCE07618E}"/>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1F3B8A09-9D22-9917-1A51-3FB4DA90A0A3}"/>
              </a:ext>
            </a:extLst>
          </p:cNvPr>
          <p:cNvPicPr>
            <a:picLocks noGrp="1" noChangeAspect="1"/>
          </p:cNvPicPr>
          <p:nvPr>
            <p:ph idx="1"/>
          </p:nvPr>
        </p:nvPicPr>
        <p:blipFill>
          <a:blip r:embed="rId2"/>
          <a:stretch>
            <a:fillRect/>
          </a:stretch>
        </p:blipFill>
        <p:spPr>
          <a:xfrm>
            <a:off x="1603178" y="2148114"/>
            <a:ext cx="8827337" cy="3135086"/>
          </a:xfrm>
        </p:spPr>
      </p:pic>
      <p:sp>
        <p:nvSpPr>
          <p:cNvPr id="3" name="Footer Placeholder 2">
            <a:extLst>
              <a:ext uri="{FF2B5EF4-FFF2-40B4-BE49-F238E27FC236}">
                <a16:creationId xmlns:a16="http://schemas.microsoft.com/office/drawing/2014/main" id="{E78CA9DC-DA6C-1E77-7AF2-1904BC353DA2}"/>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224202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66BD-E6FF-C550-1EEA-E0B74C0958F5}"/>
              </a:ext>
            </a:extLst>
          </p:cNvPr>
          <p:cNvSpPr>
            <a:spLocks noGrp="1"/>
          </p:cNvSpPr>
          <p:nvPr>
            <p:ph type="title"/>
          </p:nvPr>
        </p:nvSpPr>
        <p:spPr>
          <a:xfrm>
            <a:off x="838200" y="0"/>
            <a:ext cx="10515600" cy="1325563"/>
          </a:xfrm>
        </p:spPr>
        <p:txBody>
          <a:bodyPr>
            <a:normAutofit/>
          </a:bodyPr>
          <a:lstStyle/>
          <a:p>
            <a:r>
              <a:rPr lang="en-US" sz="5400" b="1" dirty="0">
                <a:solidFill>
                  <a:srgbClr val="0070C0"/>
                </a:solidFill>
              </a:rPr>
              <a:t>Load and Visualize the Data</a:t>
            </a:r>
            <a:endParaRPr lang="en-PK" sz="5400" b="1" dirty="0">
              <a:solidFill>
                <a:srgbClr val="0070C0"/>
              </a:solidFill>
            </a:endParaRPr>
          </a:p>
        </p:txBody>
      </p:sp>
      <p:pic>
        <p:nvPicPr>
          <p:cNvPr id="5" name="Picture 4">
            <a:extLst>
              <a:ext uri="{FF2B5EF4-FFF2-40B4-BE49-F238E27FC236}">
                <a16:creationId xmlns:a16="http://schemas.microsoft.com/office/drawing/2014/main" id="{B8D3A5B5-93C4-9812-0D7E-851FD2E7F92C}"/>
              </a:ext>
            </a:extLst>
          </p:cNvPr>
          <p:cNvPicPr>
            <a:picLocks noChangeAspect="1"/>
          </p:cNvPicPr>
          <p:nvPr/>
        </p:nvPicPr>
        <p:blipFill>
          <a:blip r:embed="rId2"/>
          <a:stretch>
            <a:fillRect/>
          </a:stretch>
        </p:blipFill>
        <p:spPr>
          <a:xfrm>
            <a:off x="304798" y="1107260"/>
            <a:ext cx="10711543" cy="5750740"/>
          </a:xfrm>
          <a:prstGeom prst="rect">
            <a:avLst/>
          </a:prstGeom>
        </p:spPr>
      </p:pic>
      <p:sp>
        <p:nvSpPr>
          <p:cNvPr id="3" name="Footer Placeholder 2">
            <a:extLst>
              <a:ext uri="{FF2B5EF4-FFF2-40B4-BE49-F238E27FC236}">
                <a16:creationId xmlns:a16="http://schemas.microsoft.com/office/drawing/2014/main" id="{4CDAF09D-4A3F-1AAB-40F4-365611839099}"/>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5568255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E498-04A6-40DE-CF8A-908A8D863739}"/>
              </a:ext>
            </a:extLst>
          </p:cNvPr>
          <p:cNvSpPr>
            <a:spLocks noGrp="1"/>
          </p:cNvSpPr>
          <p:nvPr>
            <p:ph type="title"/>
          </p:nvPr>
        </p:nvSpPr>
        <p:spPr>
          <a:xfrm>
            <a:off x="722086" y="246742"/>
            <a:ext cx="10515600" cy="868589"/>
          </a:xfrm>
        </p:spPr>
        <p:txBody>
          <a:bodyPr/>
          <a:lstStyle/>
          <a:p>
            <a:r>
              <a:rPr lang="en-US" dirty="0"/>
              <a:t>Data Preprocessing – Normalization Features</a:t>
            </a:r>
            <a:endParaRPr lang="en-PK" dirty="0"/>
          </a:p>
        </p:txBody>
      </p:sp>
      <p:pic>
        <p:nvPicPr>
          <p:cNvPr id="5" name="Picture 4">
            <a:extLst>
              <a:ext uri="{FF2B5EF4-FFF2-40B4-BE49-F238E27FC236}">
                <a16:creationId xmlns:a16="http://schemas.microsoft.com/office/drawing/2014/main" id="{FF6DD713-44C4-9C2B-0EEA-14CC0B9CFEF8}"/>
              </a:ext>
            </a:extLst>
          </p:cNvPr>
          <p:cNvPicPr>
            <a:picLocks noChangeAspect="1"/>
          </p:cNvPicPr>
          <p:nvPr/>
        </p:nvPicPr>
        <p:blipFill>
          <a:blip r:embed="rId2"/>
          <a:stretch>
            <a:fillRect/>
          </a:stretch>
        </p:blipFill>
        <p:spPr>
          <a:xfrm>
            <a:off x="986971" y="1442760"/>
            <a:ext cx="9162482" cy="4489724"/>
          </a:xfrm>
          <a:prstGeom prst="rect">
            <a:avLst/>
          </a:prstGeom>
        </p:spPr>
      </p:pic>
      <p:sp>
        <p:nvSpPr>
          <p:cNvPr id="3" name="Footer Placeholder 2">
            <a:extLst>
              <a:ext uri="{FF2B5EF4-FFF2-40B4-BE49-F238E27FC236}">
                <a16:creationId xmlns:a16="http://schemas.microsoft.com/office/drawing/2014/main" id="{26DEFA41-9524-2CE2-BD92-7B40B2358A67}"/>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1386142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1ABE-971C-1FDA-710A-901B965365E4}"/>
              </a:ext>
            </a:extLst>
          </p:cNvPr>
          <p:cNvSpPr>
            <a:spLocks noGrp="1"/>
          </p:cNvSpPr>
          <p:nvPr>
            <p:ph type="title"/>
          </p:nvPr>
        </p:nvSpPr>
        <p:spPr/>
        <p:txBody>
          <a:bodyPr>
            <a:normAutofit fontScale="90000"/>
          </a:bodyPr>
          <a:lstStyle/>
          <a:p>
            <a:r>
              <a:rPr lang="en-US" b="1" dirty="0">
                <a:solidFill>
                  <a:srgbClr val="0070C0"/>
                </a:solidFill>
              </a:rPr>
              <a:t>Data Preprocessing – Normalization Features</a:t>
            </a:r>
            <a:br>
              <a:rPr lang="en-US" b="1" dirty="0">
                <a:solidFill>
                  <a:srgbClr val="0070C0"/>
                </a:solidFill>
              </a:rPr>
            </a:br>
            <a:r>
              <a:rPr lang="en-US" b="1" dirty="0">
                <a:solidFill>
                  <a:srgbClr val="0070C0"/>
                </a:solidFill>
              </a:rPr>
              <a:t>(Continue…Age has been Normalized)</a:t>
            </a:r>
            <a:br>
              <a:rPr lang="en-PK" dirty="0"/>
            </a:br>
            <a:endParaRPr lang="en-PK" dirty="0"/>
          </a:p>
        </p:txBody>
      </p:sp>
      <p:pic>
        <p:nvPicPr>
          <p:cNvPr id="7" name="Picture 6">
            <a:extLst>
              <a:ext uri="{FF2B5EF4-FFF2-40B4-BE49-F238E27FC236}">
                <a16:creationId xmlns:a16="http://schemas.microsoft.com/office/drawing/2014/main" id="{883B8EA5-C90F-BC4C-F0F4-19D0C5A9DDF7}"/>
              </a:ext>
            </a:extLst>
          </p:cNvPr>
          <p:cNvPicPr>
            <a:picLocks noChangeAspect="1"/>
          </p:cNvPicPr>
          <p:nvPr/>
        </p:nvPicPr>
        <p:blipFill>
          <a:blip r:embed="rId2"/>
          <a:stretch>
            <a:fillRect/>
          </a:stretch>
        </p:blipFill>
        <p:spPr>
          <a:xfrm>
            <a:off x="1669142" y="1480973"/>
            <a:ext cx="8752115" cy="5214124"/>
          </a:xfrm>
          <a:prstGeom prst="rect">
            <a:avLst/>
          </a:prstGeom>
        </p:spPr>
      </p:pic>
      <p:sp>
        <p:nvSpPr>
          <p:cNvPr id="3" name="Footer Placeholder 2">
            <a:extLst>
              <a:ext uri="{FF2B5EF4-FFF2-40B4-BE49-F238E27FC236}">
                <a16:creationId xmlns:a16="http://schemas.microsoft.com/office/drawing/2014/main" id="{24369E7E-FE44-20A4-88B0-5720D4F34A81}"/>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365947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32936F-F383-9448-ACEA-5C5A8D40D424}"/>
              </a:ext>
            </a:extLst>
          </p:cNvPr>
          <p:cNvPicPr>
            <a:picLocks noChangeAspect="1"/>
          </p:cNvPicPr>
          <p:nvPr/>
        </p:nvPicPr>
        <p:blipFill>
          <a:blip r:embed="rId2"/>
          <a:stretch>
            <a:fillRect/>
          </a:stretch>
        </p:blipFill>
        <p:spPr>
          <a:xfrm>
            <a:off x="324464" y="144995"/>
            <a:ext cx="10176388" cy="5837235"/>
          </a:xfrm>
          <a:prstGeom prst="rect">
            <a:avLst/>
          </a:prstGeom>
        </p:spPr>
      </p:pic>
      <p:pic>
        <p:nvPicPr>
          <p:cNvPr id="6" name="Picture 5">
            <a:extLst>
              <a:ext uri="{FF2B5EF4-FFF2-40B4-BE49-F238E27FC236}">
                <a16:creationId xmlns:a16="http://schemas.microsoft.com/office/drawing/2014/main" id="{3615B84B-EDDE-3285-87D5-895CA09FACAC}"/>
              </a:ext>
            </a:extLst>
          </p:cNvPr>
          <p:cNvPicPr>
            <a:picLocks noChangeAspect="1"/>
          </p:cNvPicPr>
          <p:nvPr/>
        </p:nvPicPr>
        <p:blipFill>
          <a:blip r:embed="rId3"/>
          <a:stretch>
            <a:fillRect/>
          </a:stretch>
        </p:blipFill>
        <p:spPr>
          <a:xfrm>
            <a:off x="9252204" y="5362283"/>
            <a:ext cx="1838582" cy="1239894"/>
          </a:xfrm>
          <a:prstGeom prst="rect">
            <a:avLst/>
          </a:prstGeom>
        </p:spPr>
      </p:pic>
      <p:sp>
        <p:nvSpPr>
          <p:cNvPr id="2" name="Footer Placeholder 1">
            <a:extLst>
              <a:ext uri="{FF2B5EF4-FFF2-40B4-BE49-F238E27FC236}">
                <a16:creationId xmlns:a16="http://schemas.microsoft.com/office/drawing/2014/main" id="{674F2504-FDDB-F5D3-594E-3C12299F456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6557449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1C788-DB26-EA6B-7B48-E19C63B6CA1F}"/>
              </a:ext>
            </a:extLst>
          </p:cNvPr>
          <p:cNvSpPr>
            <a:spLocks noGrp="1"/>
          </p:cNvSpPr>
          <p:nvPr>
            <p:ph type="title"/>
          </p:nvPr>
        </p:nvSpPr>
        <p:spPr>
          <a:xfrm>
            <a:off x="635000" y="181428"/>
            <a:ext cx="10515600" cy="999218"/>
          </a:xfrm>
        </p:spPr>
        <p:txBody>
          <a:bodyPr>
            <a:normAutofit fontScale="90000"/>
          </a:bodyPr>
          <a:lstStyle/>
          <a:p>
            <a:r>
              <a:rPr lang="en-US" b="1" dirty="0">
                <a:solidFill>
                  <a:srgbClr val="0070C0"/>
                </a:solidFill>
              </a:rPr>
              <a:t>Data Preprocessing –Ranking Feature (Importance of the variables)</a:t>
            </a:r>
            <a:endParaRPr lang="en-PK" dirty="0"/>
          </a:p>
        </p:txBody>
      </p:sp>
      <p:pic>
        <p:nvPicPr>
          <p:cNvPr id="5" name="Picture 4">
            <a:extLst>
              <a:ext uri="{FF2B5EF4-FFF2-40B4-BE49-F238E27FC236}">
                <a16:creationId xmlns:a16="http://schemas.microsoft.com/office/drawing/2014/main" id="{1A8E3BDA-CB6A-AB92-9381-6A4131FEAFA5}"/>
              </a:ext>
            </a:extLst>
          </p:cNvPr>
          <p:cNvPicPr>
            <a:picLocks noChangeAspect="1"/>
          </p:cNvPicPr>
          <p:nvPr/>
        </p:nvPicPr>
        <p:blipFill>
          <a:blip r:embed="rId2"/>
          <a:stretch>
            <a:fillRect/>
          </a:stretch>
        </p:blipFill>
        <p:spPr>
          <a:xfrm>
            <a:off x="1683658" y="1245052"/>
            <a:ext cx="8186056" cy="5431519"/>
          </a:xfrm>
          <a:prstGeom prst="rect">
            <a:avLst/>
          </a:prstGeom>
        </p:spPr>
      </p:pic>
      <p:sp>
        <p:nvSpPr>
          <p:cNvPr id="3" name="Footer Placeholder 2">
            <a:extLst>
              <a:ext uri="{FF2B5EF4-FFF2-40B4-BE49-F238E27FC236}">
                <a16:creationId xmlns:a16="http://schemas.microsoft.com/office/drawing/2014/main" id="{E3A61EF9-DC35-C0C6-F888-0843EC865B0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1207366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82EE-887E-2B9D-B6BC-7AB80807B098}"/>
              </a:ext>
            </a:extLst>
          </p:cNvPr>
          <p:cNvSpPr>
            <a:spLocks noGrp="1"/>
          </p:cNvSpPr>
          <p:nvPr>
            <p:ph type="title"/>
          </p:nvPr>
        </p:nvSpPr>
        <p:spPr>
          <a:xfrm>
            <a:off x="634999" y="118383"/>
            <a:ext cx="11092543" cy="1187904"/>
          </a:xfrm>
        </p:spPr>
        <p:txBody>
          <a:bodyPr>
            <a:noAutofit/>
          </a:bodyPr>
          <a:lstStyle/>
          <a:p>
            <a:r>
              <a:rPr lang="en-US" b="1" dirty="0">
                <a:solidFill>
                  <a:srgbClr val="0070C0"/>
                </a:solidFill>
              </a:rPr>
              <a:t>Select Column </a:t>
            </a:r>
            <a:r>
              <a:rPr lang="en-US" b="1" dirty="0" err="1">
                <a:solidFill>
                  <a:srgbClr val="0070C0"/>
                </a:solidFill>
              </a:rPr>
              <a:t>Wdiget</a:t>
            </a:r>
            <a:r>
              <a:rPr lang="en-US" b="1" dirty="0">
                <a:solidFill>
                  <a:srgbClr val="0070C0"/>
                </a:solidFill>
              </a:rPr>
              <a:t>- Perform Machine Learning Models</a:t>
            </a:r>
            <a:endParaRPr lang="en-PK" dirty="0"/>
          </a:p>
        </p:txBody>
      </p:sp>
      <p:pic>
        <p:nvPicPr>
          <p:cNvPr id="7" name="Picture 6">
            <a:extLst>
              <a:ext uri="{FF2B5EF4-FFF2-40B4-BE49-F238E27FC236}">
                <a16:creationId xmlns:a16="http://schemas.microsoft.com/office/drawing/2014/main" id="{3EE45CEA-27F2-5464-7C66-FB62683599B5}"/>
              </a:ext>
            </a:extLst>
          </p:cNvPr>
          <p:cNvPicPr>
            <a:picLocks noChangeAspect="1"/>
          </p:cNvPicPr>
          <p:nvPr/>
        </p:nvPicPr>
        <p:blipFill>
          <a:blip r:embed="rId2"/>
          <a:stretch>
            <a:fillRect/>
          </a:stretch>
        </p:blipFill>
        <p:spPr>
          <a:xfrm>
            <a:off x="1567543" y="1504822"/>
            <a:ext cx="8955314" cy="5096586"/>
          </a:xfrm>
          <a:prstGeom prst="rect">
            <a:avLst/>
          </a:prstGeom>
        </p:spPr>
      </p:pic>
      <p:sp>
        <p:nvSpPr>
          <p:cNvPr id="3" name="Footer Placeholder 2">
            <a:extLst>
              <a:ext uri="{FF2B5EF4-FFF2-40B4-BE49-F238E27FC236}">
                <a16:creationId xmlns:a16="http://schemas.microsoft.com/office/drawing/2014/main" id="{744807C3-8853-8FFD-DBE8-8DE534EF8E8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1030695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24B0C-0F5E-BC9B-955C-57D160F6952D}"/>
              </a:ext>
            </a:extLst>
          </p:cNvPr>
          <p:cNvSpPr>
            <a:spLocks noGrp="1"/>
          </p:cNvSpPr>
          <p:nvPr>
            <p:ph type="title"/>
          </p:nvPr>
        </p:nvSpPr>
        <p:spPr>
          <a:xfrm>
            <a:off x="838200" y="365126"/>
            <a:ext cx="10515600" cy="694418"/>
          </a:xfrm>
        </p:spPr>
        <p:txBody>
          <a:bodyPr>
            <a:normAutofit fontScale="90000"/>
          </a:bodyPr>
          <a:lstStyle/>
          <a:p>
            <a:r>
              <a:rPr lang="en-US" b="1" dirty="0">
                <a:solidFill>
                  <a:srgbClr val="0070C0"/>
                </a:solidFill>
              </a:rPr>
              <a:t>Test and Scores</a:t>
            </a:r>
            <a:endParaRPr lang="en-PK" dirty="0"/>
          </a:p>
        </p:txBody>
      </p:sp>
      <p:pic>
        <p:nvPicPr>
          <p:cNvPr id="5" name="Picture 4">
            <a:extLst>
              <a:ext uri="{FF2B5EF4-FFF2-40B4-BE49-F238E27FC236}">
                <a16:creationId xmlns:a16="http://schemas.microsoft.com/office/drawing/2014/main" id="{837D62A3-85D7-B9B1-4CEB-CBA62EDD6294}"/>
              </a:ext>
            </a:extLst>
          </p:cNvPr>
          <p:cNvPicPr>
            <a:picLocks noChangeAspect="1"/>
          </p:cNvPicPr>
          <p:nvPr/>
        </p:nvPicPr>
        <p:blipFill>
          <a:blip r:embed="rId2"/>
          <a:stretch>
            <a:fillRect/>
          </a:stretch>
        </p:blipFill>
        <p:spPr>
          <a:xfrm>
            <a:off x="1045028" y="1173195"/>
            <a:ext cx="9434285" cy="5503931"/>
          </a:xfrm>
          <a:prstGeom prst="rect">
            <a:avLst/>
          </a:prstGeom>
        </p:spPr>
      </p:pic>
      <p:sp>
        <p:nvSpPr>
          <p:cNvPr id="3" name="Footer Placeholder 2">
            <a:extLst>
              <a:ext uri="{FF2B5EF4-FFF2-40B4-BE49-F238E27FC236}">
                <a16:creationId xmlns:a16="http://schemas.microsoft.com/office/drawing/2014/main" id="{3FCB3838-7DAA-7EBD-09BE-FFF843200BF7}"/>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5814447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41B-00C3-D6E1-34E9-F8D51D797599}"/>
              </a:ext>
            </a:extLst>
          </p:cNvPr>
          <p:cNvSpPr>
            <a:spLocks noGrp="1"/>
          </p:cNvSpPr>
          <p:nvPr>
            <p:ph type="title"/>
          </p:nvPr>
        </p:nvSpPr>
        <p:spPr>
          <a:xfrm>
            <a:off x="566057" y="365126"/>
            <a:ext cx="10787743" cy="1028246"/>
          </a:xfrm>
        </p:spPr>
        <p:txBody>
          <a:bodyPr>
            <a:normAutofit fontScale="90000"/>
          </a:bodyPr>
          <a:lstStyle/>
          <a:p>
            <a:r>
              <a:rPr lang="en-US" b="1" dirty="0">
                <a:solidFill>
                  <a:srgbClr val="0070C0"/>
                </a:solidFill>
              </a:rPr>
              <a:t> Demystifying Confusion Matrix _ Predictions_ Diabetes Prediction with Orange Data Mining!</a:t>
            </a:r>
            <a:endParaRPr lang="en-PK" b="1" dirty="0">
              <a:solidFill>
                <a:srgbClr val="0070C0"/>
              </a:solidFill>
            </a:endParaRPr>
          </a:p>
        </p:txBody>
      </p:sp>
      <p:pic>
        <p:nvPicPr>
          <p:cNvPr id="5" name="Picture 4">
            <a:extLst>
              <a:ext uri="{FF2B5EF4-FFF2-40B4-BE49-F238E27FC236}">
                <a16:creationId xmlns:a16="http://schemas.microsoft.com/office/drawing/2014/main" id="{D47B71EC-E45A-04F1-3D0D-651A5CC74444}"/>
              </a:ext>
            </a:extLst>
          </p:cNvPr>
          <p:cNvPicPr>
            <a:picLocks noChangeAspect="1"/>
          </p:cNvPicPr>
          <p:nvPr/>
        </p:nvPicPr>
        <p:blipFill>
          <a:blip r:embed="rId2"/>
          <a:stretch>
            <a:fillRect/>
          </a:stretch>
        </p:blipFill>
        <p:spPr>
          <a:xfrm>
            <a:off x="1473118" y="1393372"/>
            <a:ext cx="7678222" cy="5210902"/>
          </a:xfrm>
          <a:prstGeom prst="rect">
            <a:avLst/>
          </a:prstGeom>
        </p:spPr>
      </p:pic>
      <p:sp>
        <p:nvSpPr>
          <p:cNvPr id="3" name="Footer Placeholder 2">
            <a:extLst>
              <a:ext uri="{FF2B5EF4-FFF2-40B4-BE49-F238E27FC236}">
                <a16:creationId xmlns:a16="http://schemas.microsoft.com/office/drawing/2014/main" id="{AF72F0C3-E445-26F6-B96B-D960EEAACBA3}"/>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2330298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0748-D4F1-5A46-AB1A-E408BD89875B}"/>
              </a:ext>
            </a:extLst>
          </p:cNvPr>
          <p:cNvSpPr>
            <a:spLocks noGrp="1"/>
          </p:cNvSpPr>
          <p:nvPr>
            <p:ph type="title"/>
          </p:nvPr>
        </p:nvSpPr>
        <p:spPr>
          <a:xfrm>
            <a:off x="838200" y="365126"/>
            <a:ext cx="10515600" cy="883104"/>
          </a:xfrm>
        </p:spPr>
        <p:txBody>
          <a:bodyPr/>
          <a:lstStyle/>
          <a:p>
            <a:r>
              <a:rPr lang="en-US" b="1" dirty="0">
                <a:solidFill>
                  <a:srgbClr val="0070C0"/>
                </a:solidFill>
              </a:rPr>
              <a:t>Demystifying Confusion Matrix- For RF &amp; KNN</a:t>
            </a:r>
            <a:endParaRPr lang="en-PK" dirty="0"/>
          </a:p>
        </p:txBody>
      </p:sp>
      <p:pic>
        <p:nvPicPr>
          <p:cNvPr id="5" name="Picture 4">
            <a:extLst>
              <a:ext uri="{FF2B5EF4-FFF2-40B4-BE49-F238E27FC236}">
                <a16:creationId xmlns:a16="http://schemas.microsoft.com/office/drawing/2014/main" id="{129E433F-0956-CBB5-6D37-9609CB432D04}"/>
              </a:ext>
            </a:extLst>
          </p:cNvPr>
          <p:cNvPicPr>
            <a:picLocks noChangeAspect="1"/>
          </p:cNvPicPr>
          <p:nvPr/>
        </p:nvPicPr>
        <p:blipFill>
          <a:blip r:embed="rId2"/>
          <a:stretch>
            <a:fillRect/>
          </a:stretch>
        </p:blipFill>
        <p:spPr>
          <a:xfrm>
            <a:off x="324593" y="1411751"/>
            <a:ext cx="5591955" cy="3105583"/>
          </a:xfrm>
          <a:prstGeom prst="rect">
            <a:avLst/>
          </a:prstGeom>
        </p:spPr>
      </p:pic>
      <p:pic>
        <p:nvPicPr>
          <p:cNvPr id="7" name="Picture 6">
            <a:extLst>
              <a:ext uri="{FF2B5EF4-FFF2-40B4-BE49-F238E27FC236}">
                <a16:creationId xmlns:a16="http://schemas.microsoft.com/office/drawing/2014/main" id="{925E991C-70FC-20EB-F384-A8F7B0A272C1}"/>
              </a:ext>
            </a:extLst>
          </p:cNvPr>
          <p:cNvPicPr>
            <a:picLocks noChangeAspect="1"/>
          </p:cNvPicPr>
          <p:nvPr/>
        </p:nvPicPr>
        <p:blipFill>
          <a:blip r:embed="rId3"/>
          <a:stretch>
            <a:fillRect/>
          </a:stretch>
        </p:blipFill>
        <p:spPr>
          <a:xfrm>
            <a:off x="5916548" y="3699571"/>
            <a:ext cx="5630061" cy="2793304"/>
          </a:xfrm>
          <a:prstGeom prst="rect">
            <a:avLst/>
          </a:prstGeom>
        </p:spPr>
      </p:pic>
      <p:sp>
        <p:nvSpPr>
          <p:cNvPr id="3" name="Footer Placeholder 2">
            <a:extLst>
              <a:ext uri="{FF2B5EF4-FFF2-40B4-BE49-F238E27FC236}">
                <a16:creationId xmlns:a16="http://schemas.microsoft.com/office/drawing/2014/main" id="{980B898B-2C56-03A2-292B-FB9BE2452DD7}"/>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1160498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39FD-5563-B46B-1A5D-3AAFF162B067}"/>
              </a:ext>
            </a:extLst>
          </p:cNvPr>
          <p:cNvSpPr>
            <a:spLocks noGrp="1"/>
          </p:cNvSpPr>
          <p:nvPr>
            <p:ph type="title"/>
          </p:nvPr>
        </p:nvSpPr>
        <p:spPr>
          <a:xfrm>
            <a:off x="460828" y="233362"/>
            <a:ext cx="10515600" cy="447675"/>
          </a:xfrm>
        </p:spPr>
        <p:txBody>
          <a:bodyPr>
            <a:normAutofit fontScale="90000"/>
          </a:bodyPr>
          <a:lstStyle/>
          <a:p>
            <a:r>
              <a:rPr lang="en-US" b="1" dirty="0">
                <a:solidFill>
                  <a:srgbClr val="0070C0"/>
                </a:solidFill>
              </a:rPr>
              <a:t>Predictions</a:t>
            </a:r>
            <a:endParaRPr lang="en-PK" b="1" dirty="0">
              <a:solidFill>
                <a:srgbClr val="0070C0"/>
              </a:solidFill>
            </a:endParaRPr>
          </a:p>
        </p:txBody>
      </p:sp>
      <p:pic>
        <p:nvPicPr>
          <p:cNvPr id="5" name="Picture 4">
            <a:extLst>
              <a:ext uri="{FF2B5EF4-FFF2-40B4-BE49-F238E27FC236}">
                <a16:creationId xmlns:a16="http://schemas.microsoft.com/office/drawing/2014/main" id="{A5677A5B-53FC-4605-E535-B66F9D2F70E0}"/>
              </a:ext>
            </a:extLst>
          </p:cNvPr>
          <p:cNvPicPr>
            <a:picLocks noChangeAspect="1"/>
          </p:cNvPicPr>
          <p:nvPr/>
        </p:nvPicPr>
        <p:blipFill>
          <a:blip r:embed="rId2"/>
          <a:stretch>
            <a:fillRect/>
          </a:stretch>
        </p:blipFill>
        <p:spPr>
          <a:xfrm>
            <a:off x="2598057" y="1190478"/>
            <a:ext cx="7599028" cy="4863025"/>
          </a:xfrm>
          <a:prstGeom prst="rect">
            <a:avLst/>
          </a:prstGeom>
        </p:spPr>
      </p:pic>
      <p:sp>
        <p:nvSpPr>
          <p:cNvPr id="3" name="Footer Placeholder 2">
            <a:extLst>
              <a:ext uri="{FF2B5EF4-FFF2-40B4-BE49-F238E27FC236}">
                <a16:creationId xmlns:a16="http://schemas.microsoft.com/office/drawing/2014/main" id="{4F93C360-D80B-96CB-2ACB-333CE98553B5}"/>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5539988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2ACBB-6FC4-1AEA-3D2A-9C62E951EF0F}"/>
              </a:ext>
            </a:extLst>
          </p:cNvPr>
          <p:cNvSpPr>
            <a:spLocks noGrp="1"/>
          </p:cNvSpPr>
          <p:nvPr>
            <p:ph type="title"/>
          </p:nvPr>
        </p:nvSpPr>
        <p:spPr>
          <a:xfrm>
            <a:off x="838200" y="365125"/>
            <a:ext cx="10515600" cy="752475"/>
          </a:xfrm>
        </p:spPr>
        <p:txBody>
          <a:bodyPr/>
          <a:lstStyle/>
          <a:p>
            <a:r>
              <a:rPr lang="en-US" b="1" dirty="0">
                <a:solidFill>
                  <a:srgbClr val="0070C0"/>
                </a:solidFill>
              </a:rPr>
              <a:t>Predictions-Results</a:t>
            </a:r>
            <a:endParaRPr lang="en-PK" dirty="0"/>
          </a:p>
        </p:txBody>
      </p:sp>
      <p:pic>
        <p:nvPicPr>
          <p:cNvPr id="5" name="Picture 4">
            <a:extLst>
              <a:ext uri="{FF2B5EF4-FFF2-40B4-BE49-F238E27FC236}">
                <a16:creationId xmlns:a16="http://schemas.microsoft.com/office/drawing/2014/main" id="{E16C05E6-B35A-1E1B-D2CF-0A9802960FEA}"/>
              </a:ext>
            </a:extLst>
          </p:cNvPr>
          <p:cNvPicPr>
            <a:picLocks noChangeAspect="1"/>
          </p:cNvPicPr>
          <p:nvPr/>
        </p:nvPicPr>
        <p:blipFill>
          <a:blip r:embed="rId2"/>
          <a:stretch>
            <a:fillRect/>
          </a:stretch>
        </p:blipFill>
        <p:spPr>
          <a:xfrm>
            <a:off x="972457" y="1117600"/>
            <a:ext cx="10029371" cy="5638768"/>
          </a:xfrm>
          <a:prstGeom prst="rect">
            <a:avLst/>
          </a:prstGeom>
        </p:spPr>
      </p:pic>
      <p:sp>
        <p:nvSpPr>
          <p:cNvPr id="3" name="Footer Placeholder 2">
            <a:extLst>
              <a:ext uri="{FF2B5EF4-FFF2-40B4-BE49-F238E27FC236}">
                <a16:creationId xmlns:a16="http://schemas.microsoft.com/office/drawing/2014/main" id="{7062BF19-A60C-5925-7888-F50A17A8FEBA}"/>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608358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F161-E4BF-2CCC-F1EF-5FCB2698329E}"/>
              </a:ext>
            </a:extLst>
          </p:cNvPr>
          <p:cNvSpPr>
            <a:spLocks noGrp="1"/>
          </p:cNvSpPr>
          <p:nvPr>
            <p:ph type="title"/>
          </p:nvPr>
        </p:nvSpPr>
        <p:spPr/>
        <p:txBody>
          <a:bodyPr/>
          <a:lstStyle/>
          <a:p>
            <a:pPr algn="ctr"/>
            <a:r>
              <a:rPr lang="en-US" dirty="0"/>
              <a:t> </a:t>
            </a:r>
            <a:endParaRPr lang="en-PK" b="1" dirty="0">
              <a:solidFill>
                <a:srgbClr val="0070C0"/>
              </a:solidFill>
            </a:endParaRPr>
          </a:p>
        </p:txBody>
      </p:sp>
      <p:sp>
        <p:nvSpPr>
          <p:cNvPr id="3" name="Content Placeholder 2">
            <a:extLst>
              <a:ext uri="{FF2B5EF4-FFF2-40B4-BE49-F238E27FC236}">
                <a16:creationId xmlns:a16="http://schemas.microsoft.com/office/drawing/2014/main" id="{6C2EC590-0746-DF53-2F2F-488205F640BB}"/>
              </a:ext>
            </a:extLst>
          </p:cNvPr>
          <p:cNvSpPr>
            <a:spLocks noGrp="1"/>
          </p:cNvSpPr>
          <p:nvPr>
            <p:ph idx="1"/>
          </p:nvPr>
        </p:nvSpPr>
        <p:spPr/>
        <p:txBody>
          <a:bodyPr>
            <a:normAutofit/>
          </a:bodyPr>
          <a:lstStyle/>
          <a:p>
            <a:pPr marL="0" indent="0" algn="ctr">
              <a:buNone/>
            </a:pPr>
            <a:r>
              <a:rPr lang="en-US" sz="6600" b="1" dirty="0">
                <a:solidFill>
                  <a:srgbClr val="0070C0"/>
                </a:solidFill>
              </a:rPr>
              <a:t>Comparisons of Results</a:t>
            </a:r>
            <a:endParaRPr lang="en-PK" sz="6600" dirty="0"/>
          </a:p>
        </p:txBody>
      </p:sp>
      <p:sp>
        <p:nvSpPr>
          <p:cNvPr id="4" name="Footer Placeholder 3">
            <a:extLst>
              <a:ext uri="{FF2B5EF4-FFF2-40B4-BE49-F238E27FC236}">
                <a16:creationId xmlns:a16="http://schemas.microsoft.com/office/drawing/2014/main" id="{177006FB-A545-BB6F-857C-31F34D384A3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2949526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F161-E4BF-2CCC-F1EF-5FCB2698329E}"/>
              </a:ext>
            </a:extLst>
          </p:cNvPr>
          <p:cNvSpPr>
            <a:spLocks noGrp="1"/>
          </p:cNvSpPr>
          <p:nvPr>
            <p:ph type="title"/>
          </p:nvPr>
        </p:nvSpPr>
        <p:spPr/>
        <p:txBody>
          <a:bodyPr/>
          <a:lstStyle/>
          <a:p>
            <a:pPr algn="ctr"/>
            <a:r>
              <a:rPr lang="en-US" dirty="0"/>
              <a:t> </a:t>
            </a:r>
            <a:endParaRPr lang="en-PK" b="1" dirty="0">
              <a:solidFill>
                <a:srgbClr val="0070C0"/>
              </a:solidFill>
            </a:endParaRPr>
          </a:p>
        </p:txBody>
      </p:sp>
      <p:sp>
        <p:nvSpPr>
          <p:cNvPr id="3" name="Content Placeholder 2">
            <a:extLst>
              <a:ext uri="{FF2B5EF4-FFF2-40B4-BE49-F238E27FC236}">
                <a16:creationId xmlns:a16="http://schemas.microsoft.com/office/drawing/2014/main" id="{6C2EC590-0746-DF53-2F2F-488205F640BB}"/>
              </a:ext>
            </a:extLst>
          </p:cNvPr>
          <p:cNvSpPr>
            <a:spLocks noGrp="1"/>
          </p:cNvSpPr>
          <p:nvPr>
            <p:ph idx="1"/>
          </p:nvPr>
        </p:nvSpPr>
        <p:spPr>
          <a:xfrm>
            <a:off x="838200" y="1825625"/>
            <a:ext cx="10515600" cy="1180811"/>
          </a:xfrm>
        </p:spPr>
        <p:txBody>
          <a:bodyPr>
            <a:normAutofit/>
          </a:bodyPr>
          <a:lstStyle/>
          <a:p>
            <a:pPr marL="0" indent="0" algn="ctr">
              <a:buNone/>
            </a:pPr>
            <a:r>
              <a:rPr lang="en-US" sz="6000" dirty="0">
                <a:solidFill>
                  <a:srgbClr val="FF0000"/>
                </a:solidFill>
                <a:latin typeface="Arial Black" panose="020B0A04020102020204" pitchFamily="34" charset="0"/>
              </a:rPr>
              <a:t>Market Basket Analysis</a:t>
            </a:r>
            <a:endParaRPr lang="en-PK" sz="6000" dirty="0">
              <a:solidFill>
                <a:srgbClr val="FF0000"/>
              </a:solidFill>
              <a:latin typeface="Arial Black" panose="020B0A04020102020204" pitchFamily="34" charset="0"/>
            </a:endParaRPr>
          </a:p>
        </p:txBody>
      </p:sp>
      <p:sp>
        <p:nvSpPr>
          <p:cNvPr id="4" name="Footer Placeholder 3">
            <a:extLst>
              <a:ext uri="{FF2B5EF4-FFF2-40B4-BE49-F238E27FC236}">
                <a16:creationId xmlns:a16="http://schemas.microsoft.com/office/drawing/2014/main" id="{177006FB-A545-BB6F-857C-31F34D384A3E}"/>
              </a:ext>
            </a:extLst>
          </p:cNvPr>
          <p:cNvSpPr>
            <a:spLocks noGrp="1"/>
          </p:cNvSpPr>
          <p:nvPr>
            <p:ph type="ftr" sz="quarter" idx="11"/>
          </p:nvPr>
        </p:nvSpPr>
        <p:spPr/>
        <p:txBody>
          <a:bodyPr/>
          <a:lstStyle/>
          <a:p>
            <a:r>
              <a:rPr lang="en-US"/>
              <a:t>Dr. Muhammad Yasir Rafiq </a:t>
            </a:r>
            <a:endParaRPr lang="en-PK"/>
          </a:p>
        </p:txBody>
      </p:sp>
    </p:spTree>
    <p:extLst>
      <p:ext uri="{BB962C8B-B14F-4D97-AF65-F5344CB8AC3E}">
        <p14:creationId xmlns:p14="http://schemas.microsoft.com/office/powerpoint/2010/main" val="33899015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E5B9D-D33C-593B-A078-380CA2496912}"/>
              </a:ext>
            </a:extLst>
          </p:cNvPr>
          <p:cNvSpPr>
            <a:spLocks noGrp="1"/>
          </p:cNvSpPr>
          <p:nvPr>
            <p:ph type="title"/>
          </p:nvPr>
        </p:nvSpPr>
        <p:spPr>
          <a:xfrm>
            <a:off x="838200" y="316345"/>
            <a:ext cx="10515600" cy="729384"/>
          </a:xfrm>
        </p:spPr>
        <p:txBody>
          <a:bodyPr>
            <a:normAutofit fontScale="90000"/>
          </a:bodyPr>
          <a:lstStyle/>
          <a:p>
            <a:r>
              <a:rPr lang="en-US" sz="5400" dirty="0">
                <a:solidFill>
                  <a:schemeClr val="accent1"/>
                </a:solidFill>
                <a:highlight>
                  <a:srgbClr val="FFFF00"/>
                </a:highlight>
                <a:latin typeface="Arial Black" panose="020B0A04020102020204" pitchFamily="34" charset="0"/>
                <a:cs typeface="Times New Roman" panose="02020603050405020304" pitchFamily="18" charset="0"/>
              </a:rPr>
              <a:t>Scenario</a:t>
            </a:r>
            <a:r>
              <a:rPr lang="en-US" sz="5400" dirty="0">
                <a:solidFill>
                  <a:schemeClr val="accent1"/>
                </a:solidFill>
                <a:latin typeface="Times New Roman" panose="02020603050405020304" pitchFamily="18" charset="0"/>
                <a:cs typeface="Times New Roman" panose="02020603050405020304" pitchFamily="18" charset="0"/>
              </a:rPr>
              <a:t> </a:t>
            </a:r>
            <a:endParaRPr lang="en-PK" sz="5400" dirty="0">
              <a:solidFill>
                <a:schemeClr val="accent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651F54A-4F81-D856-B73B-E0D42C0F8F37}"/>
              </a:ext>
            </a:extLst>
          </p:cNvPr>
          <p:cNvSpPr>
            <a:spLocks noGrp="1"/>
          </p:cNvSpPr>
          <p:nvPr>
            <p:ph type="ftr" sz="quarter" idx="11"/>
          </p:nvPr>
        </p:nvSpPr>
        <p:spPr/>
        <p:txBody>
          <a:bodyPr/>
          <a:lstStyle/>
          <a:p>
            <a:r>
              <a:rPr lang="en-US"/>
              <a:t>Dr. Muhammad Yasir Rafiq </a:t>
            </a:r>
            <a:endParaRPr lang="en-PK"/>
          </a:p>
        </p:txBody>
      </p:sp>
      <p:pic>
        <p:nvPicPr>
          <p:cNvPr id="6" name="Picture 5">
            <a:extLst>
              <a:ext uri="{FF2B5EF4-FFF2-40B4-BE49-F238E27FC236}">
                <a16:creationId xmlns:a16="http://schemas.microsoft.com/office/drawing/2014/main" id="{1691F715-F9D9-DD7D-BD5D-BE039EAB67BA}"/>
              </a:ext>
            </a:extLst>
          </p:cNvPr>
          <p:cNvPicPr>
            <a:picLocks noChangeAspect="1"/>
          </p:cNvPicPr>
          <p:nvPr/>
        </p:nvPicPr>
        <p:blipFill>
          <a:blip r:embed="rId2"/>
          <a:stretch>
            <a:fillRect/>
          </a:stretch>
        </p:blipFill>
        <p:spPr>
          <a:xfrm>
            <a:off x="367389" y="1925782"/>
            <a:ext cx="11719973" cy="275705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CC74A6E-5658-5E02-AF08-CD9FDE407F32}"/>
                  </a:ext>
                </a:extLst>
              </p14:cNvPr>
              <p14:cNvContentPartPr/>
              <p14:nvPr/>
            </p14:nvContentPartPr>
            <p14:xfrm>
              <a:off x="3684851" y="4612560"/>
              <a:ext cx="6967800" cy="113760"/>
            </p14:xfrm>
          </p:contentPart>
        </mc:Choice>
        <mc:Fallback xmlns="">
          <p:pic>
            <p:nvPicPr>
              <p:cNvPr id="8" name="Ink 7">
                <a:extLst>
                  <a:ext uri="{FF2B5EF4-FFF2-40B4-BE49-F238E27FC236}">
                    <a16:creationId xmlns:a16="http://schemas.microsoft.com/office/drawing/2014/main" id="{BCC74A6E-5658-5E02-AF08-CD9FDE407F32}"/>
                  </a:ext>
                </a:extLst>
              </p:cNvPr>
              <p:cNvPicPr/>
              <p:nvPr/>
            </p:nvPicPr>
            <p:blipFill>
              <a:blip r:embed="rId4"/>
              <a:stretch>
                <a:fillRect/>
              </a:stretch>
            </p:blipFill>
            <p:spPr>
              <a:xfrm>
                <a:off x="3622211" y="4549560"/>
                <a:ext cx="70934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BF0D3BB-FF91-6B2F-ED02-E1830A799AA1}"/>
                  </a:ext>
                </a:extLst>
              </p14:cNvPr>
              <p14:cNvContentPartPr/>
              <p14:nvPr/>
            </p14:nvContentPartPr>
            <p14:xfrm>
              <a:off x="-388549" y="1052520"/>
              <a:ext cx="360" cy="360"/>
            </p14:xfrm>
          </p:contentPart>
        </mc:Choice>
        <mc:Fallback xmlns="">
          <p:pic>
            <p:nvPicPr>
              <p:cNvPr id="9" name="Ink 8">
                <a:extLst>
                  <a:ext uri="{FF2B5EF4-FFF2-40B4-BE49-F238E27FC236}">
                    <a16:creationId xmlns:a16="http://schemas.microsoft.com/office/drawing/2014/main" id="{0BF0D3BB-FF91-6B2F-ED02-E1830A799AA1}"/>
                  </a:ext>
                </a:extLst>
              </p:cNvPr>
              <p:cNvPicPr/>
              <p:nvPr/>
            </p:nvPicPr>
            <p:blipFill>
              <a:blip r:embed="rId6"/>
              <a:stretch>
                <a:fillRect/>
              </a:stretch>
            </p:blipFill>
            <p:spPr>
              <a:xfrm>
                <a:off x="-451189" y="989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E4948F22-D96C-1017-3013-4B5DEAA26954}"/>
                  </a:ext>
                </a:extLst>
              </p14:cNvPr>
              <p14:cNvContentPartPr/>
              <p14:nvPr/>
            </p14:nvContentPartPr>
            <p14:xfrm>
              <a:off x="3546251" y="4169400"/>
              <a:ext cx="7009560" cy="182880"/>
            </p14:xfrm>
          </p:contentPart>
        </mc:Choice>
        <mc:Fallback xmlns="">
          <p:pic>
            <p:nvPicPr>
              <p:cNvPr id="10" name="Ink 9">
                <a:extLst>
                  <a:ext uri="{FF2B5EF4-FFF2-40B4-BE49-F238E27FC236}">
                    <a16:creationId xmlns:a16="http://schemas.microsoft.com/office/drawing/2014/main" id="{E4948F22-D96C-1017-3013-4B5DEAA26954}"/>
                  </a:ext>
                </a:extLst>
              </p:cNvPr>
              <p:cNvPicPr/>
              <p:nvPr/>
            </p:nvPicPr>
            <p:blipFill>
              <a:blip r:embed="rId8"/>
              <a:stretch>
                <a:fillRect/>
              </a:stretch>
            </p:blipFill>
            <p:spPr>
              <a:xfrm>
                <a:off x="3492251" y="4061400"/>
                <a:ext cx="711720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B31E0CA-5CC3-850C-39C4-EC74607AB700}"/>
                  </a:ext>
                </a:extLst>
              </p14:cNvPr>
              <p14:cNvContentPartPr/>
              <p14:nvPr/>
            </p14:nvContentPartPr>
            <p14:xfrm>
              <a:off x="3587291" y="4264080"/>
              <a:ext cx="7009560" cy="308880"/>
            </p14:xfrm>
          </p:contentPart>
        </mc:Choice>
        <mc:Fallback xmlns="">
          <p:pic>
            <p:nvPicPr>
              <p:cNvPr id="11" name="Ink 10">
                <a:extLst>
                  <a:ext uri="{FF2B5EF4-FFF2-40B4-BE49-F238E27FC236}">
                    <a16:creationId xmlns:a16="http://schemas.microsoft.com/office/drawing/2014/main" id="{CB31E0CA-5CC3-850C-39C4-EC74607AB700}"/>
                  </a:ext>
                </a:extLst>
              </p:cNvPr>
              <p:cNvPicPr/>
              <p:nvPr/>
            </p:nvPicPr>
            <p:blipFill>
              <a:blip r:embed="rId10"/>
              <a:stretch>
                <a:fillRect/>
              </a:stretch>
            </p:blipFill>
            <p:spPr>
              <a:xfrm>
                <a:off x="3533651" y="4156080"/>
                <a:ext cx="7117200" cy="524520"/>
              </a:xfrm>
              <a:prstGeom prst="rect">
                <a:avLst/>
              </a:prstGeom>
            </p:spPr>
          </p:pic>
        </mc:Fallback>
      </mc:AlternateContent>
    </p:spTree>
    <p:extLst>
      <p:ext uri="{BB962C8B-B14F-4D97-AF65-F5344CB8AC3E}">
        <p14:creationId xmlns:p14="http://schemas.microsoft.com/office/powerpoint/2010/main" val="3321610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9740</TotalTime>
  <Words>3685</Words>
  <Application>Microsoft Office PowerPoint</Application>
  <PresentationFormat>Widescreen</PresentationFormat>
  <Paragraphs>491</Paragraphs>
  <Slides>204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204</vt:i4>
      </vt:variant>
    </vt:vector>
  </HeadingPairs>
  <TitlesOfParts>
    <vt:vector size="213" baseType="lpstr">
      <vt:lpstr>Arial</vt:lpstr>
      <vt:lpstr>Arial Black</vt:lpstr>
      <vt:lpstr>Calibri</vt:lpstr>
      <vt:lpstr>Calibri Light</vt:lpstr>
      <vt:lpstr>InterVariable</vt:lpstr>
      <vt:lpstr>Times New Roman</vt:lpstr>
      <vt:lpstr>Verdana</vt:lpstr>
      <vt:lpstr>Wingdings</vt:lpstr>
      <vt:lpstr>Office Theme</vt:lpstr>
      <vt:lpstr>PowerPoint Presentation</vt:lpstr>
      <vt:lpstr>PowerPoint Presentation</vt:lpstr>
      <vt:lpstr>PowerPoint Presentation</vt:lpstr>
      <vt:lpstr>What is Orange???</vt:lpstr>
      <vt:lpstr>Widgets Range from: </vt:lpstr>
      <vt:lpstr>Open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 Dataset</vt:lpstr>
      <vt:lpstr>View of Car Dataset in Orange</vt:lpstr>
      <vt:lpstr>Box-Plot and Villon Chart (Miles Per Gallon)</vt:lpstr>
      <vt:lpstr>Scatter Diagram</vt:lpstr>
      <vt:lpstr>Distributions / Bar Chart</vt:lpstr>
      <vt:lpstr>Bar Chart</vt:lpstr>
      <vt:lpstr>IRIS DATSET</vt:lpstr>
      <vt:lpstr>IRIS DATSET-FEATURES</vt:lpstr>
      <vt:lpstr>Loading of IRIS Data </vt:lpstr>
      <vt:lpstr>Visualization Using IRIS Dataset </vt:lpstr>
      <vt:lpstr>Paint Widget</vt:lpstr>
      <vt:lpstr>PowerPoint Presentation</vt:lpstr>
      <vt:lpstr>Data Quality</vt:lpstr>
      <vt:lpstr>Outliers </vt:lpstr>
      <vt:lpstr>Missing Values</vt:lpstr>
      <vt:lpstr>Duplicate Data</vt:lpstr>
      <vt:lpstr>Impute and Outliers</vt:lpstr>
      <vt:lpstr>PowerPoint Presentation</vt:lpstr>
      <vt:lpstr>Data Mining Techniques</vt:lpstr>
      <vt:lpstr>Linear Regression </vt:lpstr>
      <vt:lpstr>Sample Data</vt:lpstr>
      <vt:lpstr>Regression </vt:lpstr>
      <vt:lpstr>Regression ( Continue…)</vt:lpstr>
      <vt:lpstr>Regression ( Continue…)</vt:lpstr>
      <vt:lpstr>Regression Evaluation </vt:lpstr>
      <vt:lpstr>Regression Evaluation  </vt:lpstr>
      <vt:lpstr>Regression Prediction </vt:lpstr>
      <vt:lpstr>Regression Prediction (Continue...) </vt:lpstr>
      <vt:lpstr>Complete Analysis </vt:lpstr>
      <vt:lpstr>PowerPoint Presentation</vt:lpstr>
      <vt:lpstr>Data Mining Techniques </vt:lpstr>
      <vt:lpstr>Classification </vt:lpstr>
      <vt:lpstr>Learning / Training Data</vt:lpstr>
      <vt:lpstr>Decision Tree</vt:lpstr>
      <vt:lpstr>Decision Tree</vt:lpstr>
      <vt:lpstr>K-Fold Cross Validation </vt:lpstr>
      <vt:lpstr>Classification </vt:lpstr>
      <vt:lpstr>Classification </vt:lpstr>
      <vt:lpstr>Classification Evaluation </vt:lpstr>
      <vt:lpstr>Classification Evaluation (Continue…)</vt:lpstr>
      <vt:lpstr>Classification Prediction </vt:lpstr>
      <vt:lpstr>Classification Prediction </vt:lpstr>
      <vt:lpstr>Problem Statement</vt:lpstr>
      <vt:lpstr>Decision Tree</vt:lpstr>
      <vt:lpstr>Evaluation </vt:lpstr>
      <vt:lpstr>Prediction </vt:lpstr>
      <vt:lpstr>Comparison ( Decision Tree, Naïve Based, Random Forest, SVM, Neural Network)</vt:lpstr>
      <vt:lpstr>Evaluation</vt:lpstr>
      <vt:lpstr>Confusion Matrix</vt:lpstr>
      <vt:lpstr>PowerPoint Presentation</vt:lpstr>
      <vt:lpstr>Machine Learning / Data Mining Techniques</vt:lpstr>
      <vt:lpstr> Reference Article for Diabetes Prediction  </vt:lpstr>
      <vt:lpstr>Download DATA </vt:lpstr>
      <vt:lpstr>Work Flow </vt:lpstr>
      <vt:lpstr>PowerPoint Presentation</vt:lpstr>
      <vt:lpstr>PowerPoint Presentation</vt:lpstr>
      <vt:lpstr>PowerPoint Presentation</vt:lpstr>
      <vt:lpstr>PowerPoint Presentation</vt:lpstr>
      <vt:lpstr>Load and Visualize the Data</vt:lpstr>
      <vt:lpstr>Data Preprocessing – Normalization Features</vt:lpstr>
      <vt:lpstr>Data Preprocessing – Normalization Features (Continue…Age has been Normalized) </vt:lpstr>
      <vt:lpstr>Data Preprocessing –Ranking Feature (Importance of the variables)</vt:lpstr>
      <vt:lpstr>Select Column Wdiget- Perform Machine Learning Models</vt:lpstr>
      <vt:lpstr>Test and Scores</vt:lpstr>
      <vt:lpstr> Demystifying Confusion Matrix _ Predictions_ Diabetes Prediction with Orange Data Mining!</vt:lpstr>
      <vt:lpstr>Demystifying Confusion Matrix- For RF &amp; KNN</vt:lpstr>
      <vt:lpstr>Predictions</vt:lpstr>
      <vt:lpstr>Predictions-Results</vt:lpstr>
      <vt:lpstr> </vt:lpstr>
      <vt:lpstr> </vt:lpstr>
      <vt:lpstr>Scenario </vt:lpstr>
      <vt:lpstr>1- Support</vt:lpstr>
      <vt:lpstr>2- Confidence</vt:lpstr>
      <vt:lpstr>3- Coverage</vt:lpstr>
      <vt:lpstr>4- Strength</vt:lpstr>
      <vt:lpstr>5- Lift </vt:lpstr>
      <vt:lpstr>6- Leverage</vt:lpstr>
      <vt:lpstr>Summary of Measures</vt:lpstr>
      <vt:lpstr>Metrics Explanation in Nutshell:</vt:lpstr>
      <vt:lpstr>Example </vt:lpstr>
      <vt:lpstr>Details of transactions and products</vt:lpstr>
      <vt:lpstr>PowerPoint Presentation</vt:lpstr>
      <vt:lpstr>Frequent Widget</vt:lpstr>
      <vt:lpstr>Rule# 1: Let's break down what these measures mean for the rule: "If a customer buys milk, then they also buy bread," given the following values: </vt:lpstr>
      <vt:lpstr>Rule# 2: If a customer buys cereal, then they also buy bread</vt:lpstr>
      <vt:lpstr>Rule# 3:If a customer buys milk and cereal, then they also buy bread.</vt:lpstr>
      <vt:lpstr>Rule# 4: If a customer buys both milk and sugar, they will always buy both bread and eggs as well.</vt:lpstr>
      <vt:lpstr>PowerPoint Presentation</vt:lpstr>
      <vt:lpstr>PowerPoint Presentation</vt:lpstr>
      <vt:lpstr>Examples of Time Series </vt:lpstr>
      <vt:lpstr>Difference between ARIMA &amp; VAR MODELS</vt:lpstr>
      <vt:lpstr>How to Perform Time Series Analysis</vt:lpstr>
      <vt:lpstr>Performance of ARIMA in Orange File: Employment</vt:lpstr>
      <vt:lpstr>ARIMA Model </vt:lpstr>
      <vt:lpstr>Predicated Values</vt:lpstr>
      <vt:lpstr>Line Chart For the Predicated Values</vt:lpstr>
      <vt:lpstr>Model Evaluation </vt:lpstr>
      <vt:lpstr>Model Evaluation </vt:lpstr>
      <vt:lpstr>Example-2  File: Daily Temperature</vt:lpstr>
      <vt:lpstr>Predictions using ARIMA</vt:lpstr>
      <vt:lpstr>Evaluation </vt:lpstr>
      <vt:lpstr>Graph of Predicted Values</vt:lpstr>
      <vt:lpstr>Comparison of Different ARIMA Models: ARIMA (1,0,0)</vt:lpstr>
      <vt:lpstr>ARIMA (1,1,0)</vt:lpstr>
      <vt:lpstr>ARIMA (1,1,1)</vt:lpstr>
      <vt:lpstr>PowerPoint Presentation</vt:lpstr>
      <vt:lpstr>NOTE:</vt:lpstr>
      <vt:lpstr>Loading of File</vt:lpstr>
      <vt:lpstr>Line Chart </vt:lpstr>
      <vt:lpstr>Performance of VAR Model </vt:lpstr>
      <vt:lpstr>Predicted Values</vt:lpstr>
      <vt:lpstr>PowerPoint Presentation</vt:lpstr>
      <vt:lpstr>PowerPoint Presentation</vt:lpstr>
      <vt:lpstr>Corpus</vt:lpstr>
      <vt:lpstr>Corpus Viewer </vt:lpstr>
      <vt:lpstr>Searching of Keywords (“King”)</vt:lpstr>
      <vt:lpstr>Word Cloud Without Pre-Processing</vt:lpstr>
      <vt:lpstr>Pre-Processing</vt:lpstr>
      <vt:lpstr>Word Cloud After Pre-Processing</vt:lpstr>
      <vt:lpstr>Word Counts and Save in Excel Format</vt:lpstr>
      <vt:lpstr>PowerPoint Presentation</vt:lpstr>
      <vt:lpstr>Uploading of File </vt:lpstr>
      <vt:lpstr>Corpus Viewer </vt:lpstr>
      <vt:lpstr>Pre-Processing text </vt:lpstr>
      <vt:lpstr>Word  Clouds</vt:lpstr>
      <vt:lpstr>Distances -------Corpus Viewer </vt:lpstr>
      <vt:lpstr>Hierarchical Clustering</vt:lpstr>
      <vt:lpstr>Hierarchical Clustering---Corpus Viewer </vt:lpstr>
      <vt:lpstr>PowerPoint Presentation</vt:lpstr>
      <vt:lpstr>Uploading of File ( Short English Tweets)</vt:lpstr>
      <vt:lpstr>Corpus Viewer of Short Tweet File</vt:lpstr>
      <vt:lpstr>Sentiment Analysis</vt:lpstr>
      <vt:lpstr>Identification of Positive, Negative, Neutral and Compound Scores</vt:lpstr>
      <vt:lpstr>Corpus Viewer of Sentiment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381</cp:revision>
  <dcterms:created xsi:type="dcterms:W3CDTF">2023-08-17T03:53:12Z</dcterms:created>
  <dcterms:modified xsi:type="dcterms:W3CDTF">2025-05-20T09:40:09Z</dcterms:modified>
</cp:coreProperties>
</file>